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8"/>
  </p:notesMasterIdLst>
  <p:handoutMasterIdLst>
    <p:handoutMasterId r:id="rId79"/>
  </p:handoutMasterIdLst>
  <p:sldIdLst>
    <p:sldId id="448" r:id="rId2"/>
    <p:sldId id="342" r:id="rId3"/>
    <p:sldId id="344" r:id="rId4"/>
    <p:sldId id="335" r:id="rId5"/>
    <p:sldId id="334" r:id="rId6"/>
    <p:sldId id="375" r:id="rId7"/>
    <p:sldId id="376" r:id="rId8"/>
    <p:sldId id="361" r:id="rId9"/>
    <p:sldId id="281" r:id="rId10"/>
    <p:sldId id="371" r:id="rId11"/>
    <p:sldId id="389" r:id="rId12"/>
    <p:sldId id="338" r:id="rId13"/>
    <p:sldId id="337" r:id="rId14"/>
    <p:sldId id="339" r:id="rId15"/>
    <p:sldId id="450" r:id="rId16"/>
    <p:sldId id="330" r:id="rId17"/>
    <p:sldId id="397" r:id="rId18"/>
    <p:sldId id="362" r:id="rId19"/>
    <p:sldId id="411" r:id="rId20"/>
    <p:sldId id="420" r:id="rId21"/>
    <p:sldId id="391" r:id="rId22"/>
    <p:sldId id="294" r:id="rId23"/>
    <p:sldId id="311" r:id="rId24"/>
    <p:sldId id="372" r:id="rId25"/>
    <p:sldId id="394" r:id="rId26"/>
    <p:sldId id="445" r:id="rId27"/>
    <p:sldId id="347" r:id="rId28"/>
    <p:sldId id="421" r:id="rId29"/>
    <p:sldId id="422" r:id="rId30"/>
    <p:sldId id="423" r:id="rId31"/>
    <p:sldId id="424" r:id="rId32"/>
    <p:sldId id="425" r:id="rId33"/>
    <p:sldId id="271" r:id="rId34"/>
    <p:sldId id="447" r:id="rId35"/>
    <p:sldId id="314" r:id="rId36"/>
    <p:sldId id="437" r:id="rId37"/>
    <p:sldId id="438" r:id="rId38"/>
    <p:sldId id="439" r:id="rId39"/>
    <p:sldId id="440" r:id="rId40"/>
    <p:sldId id="442" r:id="rId41"/>
    <p:sldId id="262" r:id="rId42"/>
    <p:sldId id="441" r:id="rId43"/>
    <p:sldId id="358" r:id="rId44"/>
    <p:sldId id="345" r:id="rId45"/>
    <p:sldId id="451" r:id="rId46"/>
    <p:sldId id="315" r:id="rId47"/>
    <p:sldId id="316" r:id="rId48"/>
    <p:sldId id="319" r:id="rId49"/>
    <p:sldId id="402" r:id="rId50"/>
    <p:sldId id="283" r:id="rId51"/>
    <p:sldId id="284" r:id="rId52"/>
    <p:sldId id="413" r:id="rId53"/>
    <p:sldId id="426" r:id="rId54"/>
    <p:sldId id="404" r:id="rId55"/>
    <p:sldId id="405" r:id="rId56"/>
    <p:sldId id="430" r:id="rId57"/>
    <p:sldId id="414" r:id="rId58"/>
    <p:sldId id="360" r:id="rId59"/>
    <p:sldId id="416" r:id="rId60"/>
    <p:sldId id="379" r:id="rId61"/>
    <p:sldId id="380" r:id="rId62"/>
    <p:sldId id="408" r:id="rId63"/>
    <p:sldId id="386" r:id="rId64"/>
    <p:sldId id="384" r:id="rId65"/>
    <p:sldId id="400" r:id="rId66"/>
    <p:sldId id="349" r:id="rId67"/>
    <p:sldId id="432" r:id="rId68"/>
    <p:sldId id="299" r:id="rId69"/>
    <p:sldId id="351" r:id="rId70"/>
    <p:sldId id="443" r:id="rId71"/>
    <p:sldId id="382" r:id="rId72"/>
    <p:sldId id="381" r:id="rId73"/>
    <p:sldId id="356" r:id="rId74"/>
    <p:sldId id="427" r:id="rId75"/>
    <p:sldId id="291" r:id="rId76"/>
    <p:sldId id="409"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7659" autoAdjust="0"/>
    <p:restoredTop sz="64865" autoAdjust="0"/>
  </p:normalViewPr>
  <p:slideViewPr>
    <p:cSldViewPr snapToGrid="0">
      <p:cViewPr varScale="1">
        <p:scale>
          <a:sx n="84" d="100"/>
          <a:sy n="84" d="100"/>
        </p:scale>
        <p:origin x="1349" y="67"/>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Sheet1!$B$1</c:f>
              <c:strCache>
                <c:ptCount val="1"/>
                <c:pt idx="0">
                  <c:v>CSSF</c:v>
                </c:pt>
              </c:strCache>
            </c:strRef>
          </c:tx>
          <c:spPr>
            <a:solidFill>
              <a:schemeClr val="tx2"/>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55</c:v>
                </c:pt>
                <c:pt idx="1">
                  <c:v>60</c:v>
                </c:pt>
                <c:pt idx="2">
                  <c:v>65</c:v>
                </c:pt>
              </c:numCache>
            </c:numRef>
          </c:cat>
          <c:val>
            <c:numRef>
              <c:f>Sheet1!$B$2:$B$5</c:f>
              <c:numCache>
                <c:formatCode>General</c:formatCode>
                <c:ptCount val="3"/>
                <c:pt idx="0">
                  <c:v>3000</c:v>
                </c:pt>
                <c:pt idx="1">
                  <c:v>3000</c:v>
                </c:pt>
                <c:pt idx="2">
                  <c:v>3000</c:v>
                </c:pt>
              </c:numCache>
            </c:numRef>
          </c:val>
          <c:extLst>
            <c:ext xmlns:c16="http://schemas.microsoft.com/office/drawing/2014/chart" uri="{C3380CC4-5D6E-409C-BE32-E72D297353CC}">
              <c16:uniqueId val="{00000000-A878-4C69-9BDE-2FCB014C8816}"/>
            </c:ext>
          </c:extLst>
        </c:ser>
        <c:ser>
          <c:idx val="1"/>
          <c:order val="1"/>
          <c:tx>
            <c:strRef>
              <c:f>Sheet1!$C$1</c:f>
              <c:strCache>
                <c:ptCount val="1"/>
                <c:pt idx="0">
                  <c:v>CPP</c:v>
                </c:pt>
              </c:strCache>
            </c:strRef>
          </c:tx>
          <c:spPr>
            <a:solidFill>
              <a:schemeClr val="accent2">
                <a:lumMod val="40000"/>
                <a:lumOff val="60000"/>
              </a:schemeClr>
            </a:solidFill>
            <a:ln>
              <a:solidFill>
                <a:schemeClr val="accent2">
                  <a:lumMod val="40000"/>
                  <a:lumOff val="60000"/>
                </a:schemeClr>
              </a:solidFill>
            </a:ln>
            <a:effectLst/>
          </c:spPr>
          <c:invertIfNegative val="0"/>
          <c:dLbls>
            <c:numFmt formatCode="&quot;$&quot;#,##0" sourceLinked="0"/>
            <c:spPr>
              <a:noFill/>
              <a:ln>
                <a:no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55</c:v>
                </c:pt>
                <c:pt idx="1">
                  <c:v>60</c:v>
                </c:pt>
                <c:pt idx="2">
                  <c:v>65</c:v>
                </c:pt>
              </c:numCache>
            </c:numRef>
          </c:cat>
          <c:val>
            <c:numRef>
              <c:f>Sheet1!$C$2:$C$5</c:f>
              <c:numCache>
                <c:formatCode>General</c:formatCode>
                <c:ptCount val="3"/>
                <c:pt idx="1">
                  <c:v>486</c:v>
                </c:pt>
                <c:pt idx="2">
                  <c:v>486</c:v>
                </c:pt>
              </c:numCache>
            </c:numRef>
          </c:val>
          <c:extLst>
            <c:ext xmlns:c16="http://schemas.microsoft.com/office/drawing/2014/chart" uri="{C3380CC4-5D6E-409C-BE32-E72D297353CC}">
              <c16:uniqueId val="{00000001-A878-4C69-9BDE-2FCB014C8816}"/>
            </c:ext>
          </c:extLst>
        </c:ser>
        <c:ser>
          <c:idx val="2"/>
          <c:order val="2"/>
          <c:tx>
            <c:strRef>
              <c:f>Sheet1!$D$1</c:f>
              <c:strCache>
                <c:ptCount val="1"/>
                <c:pt idx="0">
                  <c:v>OAS</c:v>
                </c:pt>
              </c:strCache>
            </c:strRef>
          </c:tx>
          <c:spPr>
            <a:solidFill>
              <a:schemeClr val="accent6">
                <a:lumMod val="40000"/>
                <a:lumOff val="60000"/>
              </a:schemeClr>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55</c:v>
                </c:pt>
                <c:pt idx="1">
                  <c:v>60</c:v>
                </c:pt>
                <c:pt idx="2">
                  <c:v>65</c:v>
                </c:pt>
              </c:numCache>
            </c:numRef>
          </c:cat>
          <c:val>
            <c:numRef>
              <c:f>Sheet1!$D$2:$D$5</c:f>
              <c:numCache>
                <c:formatCode>General</c:formatCode>
                <c:ptCount val="3"/>
                <c:pt idx="2">
                  <c:v>707</c:v>
                </c:pt>
              </c:numCache>
            </c:numRef>
          </c:val>
          <c:extLst>
            <c:ext xmlns:c16="http://schemas.microsoft.com/office/drawing/2014/chart" uri="{C3380CC4-5D6E-409C-BE32-E72D297353CC}">
              <c16:uniqueId val="{00000002-A878-4C69-9BDE-2FCB014C8816}"/>
            </c:ext>
          </c:extLst>
        </c:ser>
        <c:dLbls>
          <c:showLegendKey val="0"/>
          <c:showVal val="0"/>
          <c:showCatName val="0"/>
          <c:showSerName val="0"/>
          <c:showPercent val="0"/>
          <c:showBubbleSize val="0"/>
        </c:dLbls>
        <c:gapWidth val="34"/>
        <c:overlap val="100"/>
        <c:axId val="1231717423"/>
        <c:axId val="1645623279"/>
      </c:barChart>
      <c:catAx>
        <c:axId val="123171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1645623279"/>
        <c:crosses val="autoZero"/>
        <c:auto val="1"/>
        <c:lblAlgn val="ctr"/>
        <c:lblOffset val="100"/>
        <c:noMultiLvlLbl val="0"/>
      </c:catAx>
      <c:valAx>
        <c:axId val="1645623279"/>
        <c:scaling>
          <c:orientation val="minMax"/>
          <c:max val="45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1231717423"/>
        <c:crosses val="autoZero"/>
        <c:crossBetween val="between"/>
        <c:majorUnit val="1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Sheet1!$B$1</c:f>
              <c:strCache>
                <c:ptCount val="1"/>
                <c:pt idx="0">
                  <c:v>CSSF</c:v>
                </c:pt>
              </c:strCache>
            </c:strRef>
          </c:tx>
          <c:spPr>
            <a:solidFill>
              <a:schemeClr val="tx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55</c:v>
                </c:pt>
                <c:pt idx="1">
                  <c:v>60</c:v>
                </c:pt>
                <c:pt idx="2">
                  <c:v>65</c:v>
                </c:pt>
              </c:numCache>
            </c:numRef>
          </c:cat>
          <c:val>
            <c:numRef>
              <c:f>Sheet1!$B$2:$B$5</c:f>
              <c:numCache>
                <c:formatCode>General</c:formatCode>
                <c:ptCount val="3"/>
                <c:pt idx="0">
                  <c:v>3692</c:v>
                </c:pt>
                <c:pt idx="1">
                  <c:v>3195</c:v>
                </c:pt>
                <c:pt idx="2">
                  <c:v>2488</c:v>
                </c:pt>
              </c:numCache>
            </c:numRef>
          </c:val>
          <c:extLst>
            <c:ext xmlns:c16="http://schemas.microsoft.com/office/drawing/2014/chart" uri="{C3380CC4-5D6E-409C-BE32-E72D297353CC}">
              <c16:uniqueId val="{00000000-A878-4C69-9BDE-2FCB014C8816}"/>
            </c:ext>
          </c:extLst>
        </c:ser>
        <c:ser>
          <c:idx val="1"/>
          <c:order val="1"/>
          <c:tx>
            <c:strRef>
              <c:f>Sheet1!$C$1</c:f>
              <c:strCache>
                <c:ptCount val="1"/>
                <c:pt idx="0">
                  <c:v>CPP</c:v>
                </c:pt>
              </c:strCache>
            </c:strRef>
          </c:tx>
          <c:spPr>
            <a:solidFill>
              <a:schemeClr val="accent2">
                <a:lumMod val="40000"/>
                <a:lumOff val="60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55</c:v>
                </c:pt>
                <c:pt idx="1">
                  <c:v>60</c:v>
                </c:pt>
                <c:pt idx="2">
                  <c:v>65</c:v>
                </c:pt>
              </c:numCache>
            </c:numRef>
          </c:cat>
          <c:val>
            <c:numRef>
              <c:f>Sheet1!$C$2:$C$5</c:f>
              <c:numCache>
                <c:formatCode>General</c:formatCode>
                <c:ptCount val="3"/>
                <c:pt idx="1">
                  <c:v>486</c:v>
                </c:pt>
                <c:pt idx="2">
                  <c:v>486</c:v>
                </c:pt>
              </c:numCache>
            </c:numRef>
          </c:val>
          <c:extLst>
            <c:ext xmlns:c16="http://schemas.microsoft.com/office/drawing/2014/chart" uri="{C3380CC4-5D6E-409C-BE32-E72D297353CC}">
              <c16:uniqueId val="{00000001-A878-4C69-9BDE-2FCB014C8816}"/>
            </c:ext>
          </c:extLst>
        </c:ser>
        <c:ser>
          <c:idx val="2"/>
          <c:order val="2"/>
          <c:tx>
            <c:strRef>
              <c:f>Sheet1!$D$1</c:f>
              <c:strCache>
                <c:ptCount val="1"/>
                <c:pt idx="0">
                  <c:v>OAS</c:v>
                </c:pt>
              </c:strCache>
            </c:strRef>
          </c:tx>
          <c:spPr>
            <a:solidFill>
              <a:schemeClr val="accent6">
                <a:lumMod val="40000"/>
                <a:lumOff val="60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55</c:v>
                </c:pt>
                <c:pt idx="1">
                  <c:v>60</c:v>
                </c:pt>
                <c:pt idx="2">
                  <c:v>65</c:v>
                </c:pt>
              </c:numCache>
            </c:numRef>
          </c:cat>
          <c:val>
            <c:numRef>
              <c:f>Sheet1!$D$2:$D$5</c:f>
              <c:numCache>
                <c:formatCode>General</c:formatCode>
                <c:ptCount val="3"/>
                <c:pt idx="2">
                  <c:v>707</c:v>
                </c:pt>
              </c:numCache>
            </c:numRef>
          </c:val>
          <c:extLst>
            <c:ext xmlns:c16="http://schemas.microsoft.com/office/drawing/2014/chart" uri="{C3380CC4-5D6E-409C-BE32-E72D297353CC}">
              <c16:uniqueId val="{00000002-A878-4C69-9BDE-2FCB014C8816}"/>
            </c:ext>
          </c:extLst>
        </c:ser>
        <c:dLbls>
          <c:showLegendKey val="0"/>
          <c:showVal val="0"/>
          <c:showCatName val="0"/>
          <c:showSerName val="0"/>
          <c:showPercent val="0"/>
          <c:showBubbleSize val="0"/>
        </c:dLbls>
        <c:gapWidth val="34"/>
        <c:overlap val="100"/>
        <c:axId val="1231717423"/>
        <c:axId val="1645623279"/>
      </c:barChart>
      <c:catAx>
        <c:axId val="123171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1645623279"/>
        <c:crosses val="autoZero"/>
        <c:auto val="1"/>
        <c:lblAlgn val="ctr"/>
        <c:lblOffset val="100"/>
        <c:noMultiLvlLbl val="0"/>
      </c:catAx>
      <c:valAx>
        <c:axId val="1645623279"/>
        <c:scaling>
          <c:orientation val="minMax"/>
          <c:max val="45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1231717423"/>
        <c:crosses val="autoZero"/>
        <c:crossBetween val="between"/>
        <c:majorUnit val="1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0.24699</cdr:x>
      <cdr:y>0.00808</cdr:y>
    </cdr:from>
    <cdr:to>
      <cdr:x>0.82982</cdr:x>
      <cdr:y>0.23086</cdr:y>
    </cdr:to>
    <cdr:cxnSp macro="">
      <cdr:nvCxnSpPr>
        <cdr:cNvPr id="8" name="Straight Arrow Connector 7">
          <a:extLst xmlns:a="http://schemas.openxmlformats.org/drawingml/2006/main">
            <a:ext uri="{FF2B5EF4-FFF2-40B4-BE49-F238E27FC236}">
              <a16:creationId xmlns:a16="http://schemas.microsoft.com/office/drawing/2014/main" id="{F18B2EBE-7FAF-2A0E-6513-725555D2C348}"/>
            </a:ext>
          </a:extLst>
        </cdr:cNvPr>
        <cdr:cNvCxnSpPr/>
      </cdr:nvCxnSpPr>
      <cdr:spPr bwMode="auto">
        <a:xfrm xmlns:a="http://schemas.openxmlformats.org/drawingml/2006/main" flipV="1">
          <a:off x="1562100" y="37959"/>
          <a:ext cx="3686175" cy="1046848"/>
        </a:xfrm>
        <a:prstGeom xmlns:a="http://schemas.openxmlformats.org/drawingml/2006/main" prst="straightConnector1">
          <a:avLst/>
        </a:prstGeom>
        <a:ln xmlns:a="http://schemas.openxmlformats.org/drawingml/2006/main">
          <a:headEnd type="none" w="med" len="med"/>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0.23494</cdr:x>
      <cdr:y>0.13637</cdr:y>
    </cdr:from>
    <cdr:to>
      <cdr:x>0.83433</cdr:x>
      <cdr:y>0.13637</cdr:y>
    </cdr:to>
    <cdr:cxnSp macro="">
      <cdr:nvCxnSpPr>
        <cdr:cNvPr id="8" name="Straight Arrow Connector 7">
          <a:extLst xmlns:a="http://schemas.openxmlformats.org/drawingml/2006/main">
            <a:ext uri="{FF2B5EF4-FFF2-40B4-BE49-F238E27FC236}">
              <a16:creationId xmlns:a16="http://schemas.microsoft.com/office/drawing/2014/main" id="{F18B2EBE-7FAF-2A0E-6513-725555D2C348}"/>
            </a:ext>
          </a:extLst>
        </cdr:cNvPr>
        <cdr:cNvCxnSpPr/>
      </cdr:nvCxnSpPr>
      <cdr:spPr bwMode="auto">
        <a:xfrm xmlns:a="http://schemas.openxmlformats.org/drawingml/2006/main">
          <a:off x="1485900" y="640814"/>
          <a:ext cx="3790921" cy="0"/>
        </a:xfrm>
        <a:prstGeom xmlns:a="http://schemas.openxmlformats.org/drawingml/2006/main" prst="straightConnector1">
          <a:avLst/>
        </a:prstGeom>
        <a:ln xmlns:a="http://schemas.openxmlformats.org/drawingml/2006/main">
          <a:headEnd type="none" w="med" len="med"/>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F9057F-73C4-E394-9EE2-DD58AF1750B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FC72A27-6DE9-DE58-FAE0-7E79DD79CB3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82235B2-3229-4C39-A690-A0E42A3934D6}" type="datetimeyyyy">
              <a:rPr lang="en-US" smtClean="0"/>
              <a:t>2025</a:t>
            </a:fld>
            <a:endParaRPr lang="en-US"/>
          </a:p>
        </p:txBody>
      </p:sp>
      <p:sp>
        <p:nvSpPr>
          <p:cNvPr id="4" name="Footer Placeholder 3">
            <a:extLst>
              <a:ext uri="{FF2B5EF4-FFF2-40B4-BE49-F238E27FC236}">
                <a16:creationId xmlns:a16="http://schemas.microsoft.com/office/drawing/2014/main" id="{B9C6838B-C9CE-9D36-3B54-89AAEC0E984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A538E3-8B1C-508F-2848-D74AC77E7BF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4829C4C-54C5-41A6-9C47-37F92EFA4D31}" type="slidenum">
              <a:rPr lang="en-US" smtClean="0"/>
              <a:t>‹#›</a:t>
            </a:fld>
            <a:endParaRPr lang="en-US"/>
          </a:p>
        </p:txBody>
      </p:sp>
    </p:spTree>
    <p:extLst>
      <p:ext uri="{BB962C8B-B14F-4D97-AF65-F5344CB8AC3E}">
        <p14:creationId xmlns:p14="http://schemas.microsoft.com/office/powerpoint/2010/main" val="3744816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81988B-9FCD-456E-AA0F-000DC24129CB}" type="datetimeyyyy">
              <a:rPr lang="en-US" smtClean="0"/>
              <a:t>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3BF35E-7663-4CB7-B972-C0CE4DA50269}" type="slidenum">
              <a:rPr lang="en-US" smtClean="0"/>
              <a:t>‹#›</a:t>
            </a:fld>
            <a:endParaRPr lang="en-US"/>
          </a:p>
        </p:txBody>
      </p:sp>
    </p:spTree>
    <p:extLst>
      <p:ext uri="{BB962C8B-B14F-4D97-AF65-F5344CB8AC3E}">
        <p14:creationId xmlns:p14="http://schemas.microsoft.com/office/powerpoint/2010/main" val="32434113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2534" y="4489704"/>
            <a:ext cx="6195767" cy="4252165"/>
          </a:xfrm>
        </p:spPr>
        <p:txBody>
          <a:bodyPr/>
          <a:lstStyle/>
          <a:p>
            <a:pPr marL="174708" indent="-174708">
              <a:buFont typeface="Calibri" panose="020F0502020204030204" pitchFamily="34" charset="0"/>
              <a:buChar char="‒"/>
            </a:pPr>
            <a:r>
              <a:rPr lang="en-US" dirty="0"/>
              <a:t>The pre-retirement seminar cover these topics:</a:t>
            </a:r>
          </a:p>
        </p:txBody>
      </p:sp>
    </p:spTree>
    <p:extLst>
      <p:ext uri="{BB962C8B-B14F-4D97-AF65-F5344CB8AC3E}">
        <p14:creationId xmlns:p14="http://schemas.microsoft.com/office/powerpoint/2010/main" val="188901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522536" y="4489704"/>
            <a:ext cx="6121117" cy="4252165"/>
          </a:xfrm>
          <a:ln/>
        </p:spPr>
        <p:txBody>
          <a:bodyPr/>
          <a:lstStyle/>
          <a:p>
            <a:endParaRPr lang="en-GB" altLang="en-US" dirty="0"/>
          </a:p>
        </p:txBody>
      </p:sp>
      <p:sp>
        <p:nvSpPr>
          <p:cNvPr id="5123"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body" idx="1"/>
          </p:nvPr>
        </p:nvSpPr>
        <p:spPr>
          <a:xfrm>
            <a:off x="447887" y="4489703"/>
            <a:ext cx="6345061" cy="4712917"/>
          </a:xfrm>
          <a:ln/>
        </p:spPr>
        <p:txBody>
          <a:bodyPr/>
          <a:lstStyle/>
          <a:p>
            <a:endParaRPr lang="en-US" altLang="en-US" dirty="0"/>
          </a:p>
          <a:p>
            <a:r>
              <a:rPr lang="en-US" altLang="en-US" dirty="0"/>
              <a:t>When planning for retirement, the first decision to make is choosing your date of retirement.  In our plan, members may retire at any time throughout the year.</a:t>
            </a:r>
          </a:p>
          <a:p>
            <a:endParaRPr lang="en-US" altLang="en-US" dirty="0"/>
          </a:p>
          <a:p>
            <a:r>
              <a:rPr lang="en-US" altLang="en-US" dirty="0"/>
              <a:t>Members are eligible to retire with an unreduced pension if they retire between the ages of 55 and 60 and their age plus qualifying service equals 80 or more</a:t>
            </a:r>
          </a:p>
          <a:p>
            <a:r>
              <a:rPr lang="en-US" altLang="en-US" dirty="0"/>
              <a:t>Or</a:t>
            </a:r>
          </a:p>
          <a:p>
            <a:r>
              <a:rPr lang="en-US" altLang="en-US" dirty="0"/>
              <a:t>You retire at age 60 or older with 10 or more years of qualifying service</a:t>
            </a:r>
          </a:p>
          <a:p>
            <a:r>
              <a:rPr lang="en-US" altLang="en-US" dirty="0"/>
              <a:t>Or</a:t>
            </a:r>
          </a:p>
          <a:p>
            <a:r>
              <a:rPr lang="en-US" altLang="en-US" dirty="0"/>
              <a:t>You retire at age 65 or older. </a:t>
            </a:r>
          </a:p>
          <a:p>
            <a:pPr marL="168401" indent="-168401">
              <a:buFont typeface="Arial" panose="020B0604020202020204" pitchFamily="34" charset="0"/>
              <a:buChar char="•"/>
            </a:pPr>
            <a:r>
              <a:rPr lang="en-US" altLang="en-US" dirty="0"/>
              <a:t>If retiring on or after age 65 there could be a possible increase in your pension. If you are entitled to this increase it will automatically be included in the amount you receive.  Please note that our pension estimator (through online services as well as the one we use in office) does not include this increase.  For an estimate of a possible increase, please contact the Superannuation Board office directly.</a:t>
            </a:r>
          </a:p>
          <a:p>
            <a:pPr marL="168401" indent="-168401">
              <a:buFont typeface="Arial" panose="020B0604020202020204" pitchFamily="34" charset="0"/>
              <a:buChar char="•"/>
            </a:pPr>
            <a:endParaRPr lang="en-US" altLang="en-US" dirty="0"/>
          </a:p>
          <a:p>
            <a:r>
              <a:rPr lang="en-US" altLang="en-US" dirty="0"/>
              <a:t>Correctional officers can retire as early as age 50 with the Rule of 75, however they must have been contributing an extra 1% to the pension plan for a minimum of 5 years.</a:t>
            </a:r>
          </a:p>
          <a:p>
            <a:endParaRPr lang="en-US" altLang="en-US" dirty="0"/>
          </a:p>
          <a:p>
            <a:endParaRPr lang="en-US" altLang="en-US" dirty="0"/>
          </a:p>
          <a:p>
            <a:endParaRPr lang="en-US" altLang="en-US" dirty="0"/>
          </a:p>
        </p:txBody>
      </p:sp>
      <p:sp>
        <p:nvSpPr>
          <p:cNvPr id="284675" name="Rectangle 3"/>
          <p:cNvSpPr>
            <a:spLocks noGrp="1" noRot="1" noChangeAspect="1" noChangeArrowheads="1" noTextEdit="1"/>
          </p:cNvSpPr>
          <p:nvPr>
            <p:ph type="sldImg"/>
          </p:nvPr>
        </p:nvSpPr>
        <p:spPr>
          <a:xfrm>
            <a:off x="425450" y="701675"/>
            <a:ext cx="6302375" cy="3544888"/>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xfrm>
            <a:off x="447888" y="4489703"/>
            <a:ext cx="6345061" cy="4795824"/>
          </a:xfrm>
        </p:spPr>
        <p:txBody>
          <a:bodyPr/>
          <a:lstStyle/>
          <a:p>
            <a:endParaRPr lang="en-US" altLang="en-US" dirty="0"/>
          </a:p>
          <a:p>
            <a:pPr>
              <a:lnSpc>
                <a:spcPct val="150000"/>
              </a:lnSpc>
            </a:pPr>
            <a:r>
              <a:rPr lang="en-US" altLang="en-US" dirty="0"/>
              <a:t>Now if you retire between the ages of 55 and </a:t>
            </a:r>
            <a:r>
              <a:rPr lang="en-US" altLang="en-US" b="1" dirty="0"/>
              <a:t>59</a:t>
            </a:r>
            <a:r>
              <a:rPr lang="en-US" altLang="en-US" dirty="0"/>
              <a:t> and you have not met your Rule of 80, then the Income Tax Act requires an early retirement reduction be applied to your pension. </a:t>
            </a:r>
            <a:r>
              <a:rPr lang="en-US" altLang="en-US" b="0" i="0" dirty="0"/>
              <a:t>Your pension is reduced by 1/16% for benefits earned up to January 1, 1992 and 1/4% for benefits earned after January 1, 1992</a:t>
            </a:r>
            <a:r>
              <a:rPr lang="en-US" altLang="en-US" b="1" i="1" dirty="0"/>
              <a:t>. </a:t>
            </a:r>
            <a:r>
              <a:rPr lang="en-US" altLang="en-US" dirty="0"/>
              <a:t> The Income Tax Act allows us to compensate for the increased early retirement penalties in the form of an additional temporary pension called a “bridging benefit”. </a:t>
            </a:r>
          </a:p>
          <a:p>
            <a:pPr>
              <a:lnSpc>
                <a:spcPct val="150000"/>
              </a:lnSpc>
            </a:pPr>
            <a:endParaRPr lang="en-US" altLang="en-US" dirty="0"/>
          </a:p>
          <a:p>
            <a:pPr>
              <a:lnSpc>
                <a:spcPct val="150000"/>
              </a:lnSpc>
            </a:pPr>
            <a:r>
              <a:rPr lang="en-US" altLang="en-US" dirty="0"/>
              <a:t>This bridging benefit allows members to retire with a reduction to their pension that is effectively ¾% per year for every year they retire prior to age 60 or meeting their “Rule of 80”, whichever is less.  This is not something you need to apply for and is not to be confused with CPP/OAS integration. We determine if you are entitled to receive it, and if so, it will automatically be paid to you.  Note that as per the Income Tax Act, the bridging benefit is only payable until the age of 65.</a:t>
            </a:r>
          </a:p>
          <a:p>
            <a:endParaRPr lang="en-US" altLang="en-US" dirty="0"/>
          </a:p>
          <a:p>
            <a:endParaRPr lang="en-US" altLang="en-US" dirty="0"/>
          </a:p>
          <a:p>
            <a:endParaRPr lang="en-US" altLang="en-US" dirty="0"/>
          </a:p>
          <a:p>
            <a:pPr>
              <a:buFont typeface="Wingdings" panose="05000000000000000000" pitchFamily="2" charset="2"/>
              <a:buChar char="ü"/>
            </a:pPr>
            <a:r>
              <a:rPr lang="en-US" altLang="en-US" sz="2200" dirty="0">
                <a:cs typeface="Calibri" panose="020F0502020204030204" pitchFamily="34" charset="0"/>
              </a:rPr>
              <a:t>If impacted by higher reduction under the Income Tax Act for service after 1991, difference is converted to a Temporary Additional Allowance (a.k.a. “bridging”) </a:t>
            </a:r>
          </a:p>
          <a:p>
            <a:pPr lvl="1">
              <a:buFont typeface="Wingdings" panose="05000000000000000000" pitchFamily="2" charset="2"/>
              <a:buChar char="ü"/>
            </a:pPr>
            <a:r>
              <a:rPr lang="en-US" altLang="en-US" sz="2200" dirty="0">
                <a:cs typeface="Calibri" panose="020F0502020204030204" pitchFamily="34" charset="0"/>
              </a:rPr>
              <a:t>Bridging is paid only to age 65</a:t>
            </a:r>
          </a:p>
          <a:p>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body" idx="1"/>
          </p:nvPr>
        </p:nvSpPr>
        <p:spPr>
          <a:xfrm>
            <a:off x="447888" y="4489704"/>
            <a:ext cx="6270413" cy="4806696"/>
          </a:xfrm>
          <a:ln/>
        </p:spPr>
        <p:txBody>
          <a:bodyPr lIns="93947" tIns="46149" rIns="93947" bIns="46149"/>
          <a:lstStyle/>
          <a:p>
            <a:endParaRPr lang="en-US" altLang="en-US" dirty="0"/>
          </a:p>
          <a:p>
            <a:pPr defTabSz="898136">
              <a:defRPr/>
            </a:pPr>
            <a:r>
              <a:rPr lang="en-US" altLang="en-US" b="0" i="0" dirty="0"/>
              <a:t>As we saw on the previous slide, 10 years of qualifying service is significant in our plan in that it allows you to retire as early as age 55 with a minimal reduction to your monthly pension. </a:t>
            </a:r>
          </a:p>
          <a:p>
            <a:endParaRPr lang="en-US" altLang="en-US" dirty="0"/>
          </a:p>
          <a:p>
            <a:r>
              <a:rPr lang="en-US" altLang="en-US" dirty="0"/>
              <a:t>If you are retiring between the ages of 55 and </a:t>
            </a:r>
            <a:r>
              <a:rPr lang="en-US" altLang="en-US" b="1" dirty="0"/>
              <a:t>64</a:t>
            </a:r>
            <a:r>
              <a:rPr lang="en-US" altLang="en-US" dirty="0"/>
              <a:t> with less than 10 years of qualifying service, then an actuarial reduction is applied.  This reduction is approximately 6% for each year you retire prior to the age of 65.  So if you are 55 years old there is an approximate 60% reduction to your pension, if you are 60 years old there is an approximate 30% reduction.  </a:t>
            </a:r>
          </a:p>
          <a:p>
            <a:endParaRPr lang="en-US" altLang="en-US" dirty="0"/>
          </a:p>
          <a:p>
            <a:r>
              <a:rPr lang="en-US" altLang="en-US" dirty="0"/>
              <a:t>If this does apply to you when you retire, you have the option to not immediately start collecting your pension and instead leave it in the Superannuation Fund as a deferred pension until the age of 65.  At age 65 these reductions no longer apply and you are then eligible for an unreduced pension (note: life insurance coverage does not continue with a deferred pension, however you can convert it to an individual policy with Canada Life if you wish).</a:t>
            </a:r>
          </a:p>
          <a:p>
            <a:endParaRPr lang="en-US" altLang="en-US" dirty="0"/>
          </a:p>
          <a:p>
            <a:r>
              <a:rPr lang="en-US" altLang="en-US" b="0" dirty="0"/>
              <a:t>When determining the best time to start collecting your monthly pension, keep in mind that the reduced value prior to age 65 is the actuarial equivalent of the value payable at age 65.  Consider whether you want to collect a smaller pension for a longer period, or delay collecting it to receive a higher value.</a:t>
            </a:r>
          </a:p>
          <a:p>
            <a:endParaRPr lang="en-US" altLang="en-US" dirty="0"/>
          </a:p>
          <a:p>
            <a:endParaRPr lang="en-US" altLang="en-US" dirty="0"/>
          </a:p>
          <a:p>
            <a:endParaRPr lang="en-US" altLang="en-US" dirty="0"/>
          </a:p>
          <a:p>
            <a:endParaRPr lang="en-US" altLang="en-US" b="1" dirty="0"/>
          </a:p>
          <a:p>
            <a:endParaRPr lang="en-GB" altLang="en-US" dirty="0"/>
          </a:p>
        </p:txBody>
      </p:sp>
      <p:sp>
        <p:nvSpPr>
          <p:cNvPr id="286723" name="Rectangle 3"/>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387350"/>
            <a:ext cx="4238625" cy="2384425"/>
          </a:xfrm>
        </p:spPr>
      </p:sp>
      <p:sp>
        <p:nvSpPr>
          <p:cNvPr id="3" name="Notes Placeholder 2"/>
          <p:cNvSpPr>
            <a:spLocks noGrp="1"/>
          </p:cNvSpPr>
          <p:nvPr>
            <p:ph type="body" idx="1"/>
          </p:nvPr>
        </p:nvSpPr>
        <p:spPr>
          <a:xfrm>
            <a:off x="447887" y="3021332"/>
            <a:ext cx="6270413" cy="6275069"/>
          </a:xfrm>
        </p:spPr>
        <p:txBody>
          <a:bodyPr/>
          <a:lstStyle/>
          <a:p>
            <a:r>
              <a:rPr lang="en-US" dirty="0">
                <a:cs typeface="Calibri" panose="020F0502020204030204" pitchFamily="34" charset="0"/>
              </a:rPr>
              <a:t>Pensionable earnings and pensionable service are the two variables used to calculate the pension.</a:t>
            </a:r>
          </a:p>
          <a:p>
            <a:endParaRPr lang="en-US" dirty="0">
              <a:cs typeface="Calibri" panose="020F0502020204030204" pitchFamily="34" charset="0"/>
            </a:endParaRPr>
          </a:p>
          <a:p>
            <a:pPr defTabSz="931774" eaLnBrk="0" fontAlgn="base" hangingPunct="0">
              <a:spcBef>
                <a:spcPct val="30000"/>
              </a:spcBef>
              <a:spcAft>
                <a:spcPct val="0"/>
              </a:spcAft>
              <a:defRPr/>
            </a:pPr>
            <a:r>
              <a:rPr lang="en-CA" dirty="0">
                <a:cs typeface="Calibri" panose="020F0502020204030204" pitchFamily="34" charset="0"/>
              </a:rPr>
              <a:t>Naturally, the easiest way to increase your pension would be to increase your annual salary but increasing your salary isn’t always an option. </a:t>
            </a:r>
          </a:p>
          <a:p>
            <a:pPr defTabSz="931774" eaLnBrk="0" fontAlgn="base" hangingPunct="0">
              <a:spcBef>
                <a:spcPct val="30000"/>
              </a:spcBef>
              <a:spcAft>
                <a:spcPct val="0"/>
              </a:spcAft>
              <a:defRPr/>
            </a:pPr>
            <a:endParaRPr lang="en-CA" dirty="0">
              <a:cs typeface="Calibri" panose="020F0502020204030204" pitchFamily="34" charset="0"/>
            </a:endParaRPr>
          </a:p>
          <a:p>
            <a:pPr defTabSz="931774" eaLnBrk="0" fontAlgn="base" hangingPunct="0">
              <a:spcBef>
                <a:spcPct val="30000"/>
              </a:spcBef>
              <a:spcAft>
                <a:spcPct val="0"/>
              </a:spcAft>
              <a:defRPr/>
            </a:pPr>
            <a:r>
              <a:rPr lang="en-CA" dirty="0">
                <a:cs typeface="Calibri" panose="020F0502020204030204" pitchFamily="34" charset="0"/>
              </a:rPr>
              <a:t>So, you maybe eligible to increase your pension by purchasing pensionable service. </a:t>
            </a:r>
          </a:p>
          <a:p>
            <a:pPr defTabSz="931774" eaLnBrk="0" fontAlgn="base" hangingPunct="0">
              <a:spcBef>
                <a:spcPct val="30000"/>
              </a:spcBef>
              <a:spcAft>
                <a:spcPct val="0"/>
              </a:spcAft>
              <a:defRPr/>
            </a:pPr>
            <a:endParaRPr lang="en-CA" dirty="0">
              <a:cs typeface="Calibri" panose="020F0502020204030204" pitchFamily="34" charset="0"/>
            </a:endParaRPr>
          </a:p>
          <a:p>
            <a:pPr defTabSz="931774" eaLnBrk="0" fontAlgn="base" hangingPunct="0">
              <a:spcBef>
                <a:spcPct val="30000"/>
              </a:spcBef>
              <a:spcAft>
                <a:spcPct val="0"/>
              </a:spcAft>
              <a:defRPr/>
            </a:pPr>
            <a:r>
              <a:rPr lang="en-CA" dirty="0">
                <a:cs typeface="Calibri" panose="020F0502020204030204" pitchFamily="34" charset="0"/>
              </a:rPr>
              <a:t>The cost to purchase pensionable service is dependent upon the type of buyback eligible.  </a:t>
            </a:r>
          </a:p>
          <a:p>
            <a:pPr defTabSz="931774" eaLnBrk="0" fontAlgn="base" hangingPunct="0">
              <a:spcBef>
                <a:spcPct val="30000"/>
              </a:spcBef>
              <a:spcAft>
                <a:spcPct val="0"/>
              </a:spcAft>
              <a:defRPr/>
            </a:pPr>
            <a:endParaRPr lang="en-CA" dirty="0">
              <a:cs typeface="Calibri" panose="020F0502020204030204" pitchFamily="34" charset="0"/>
            </a:endParaRPr>
          </a:p>
          <a:p>
            <a:pPr defTabSz="931774" eaLnBrk="0" fontAlgn="base" hangingPunct="0">
              <a:spcBef>
                <a:spcPct val="30000"/>
              </a:spcBef>
              <a:spcAft>
                <a:spcPct val="0"/>
              </a:spcAft>
              <a:defRPr/>
            </a:pPr>
            <a:r>
              <a:rPr lang="en-CA" dirty="0">
                <a:cs typeface="Calibri" panose="020F0502020204030204" pitchFamily="34" charset="0"/>
              </a:rPr>
              <a:t>Applications must be received in our office prior to termination of employment or retirement. </a:t>
            </a:r>
          </a:p>
          <a:p>
            <a:pPr defTabSz="931774" eaLnBrk="0" fontAlgn="base" hangingPunct="0">
              <a:spcBef>
                <a:spcPct val="30000"/>
              </a:spcBef>
              <a:spcAft>
                <a:spcPct val="0"/>
              </a:spcAft>
              <a:defRPr/>
            </a:pPr>
            <a:endParaRPr lang="en-CA" dirty="0">
              <a:cs typeface="Calibri" panose="020F0502020204030204" pitchFamily="34" charset="0"/>
            </a:endParaRPr>
          </a:p>
          <a:p>
            <a:pPr defTabSz="931774" eaLnBrk="0" fontAlgn="base" hangingPunct="0">
              <a:spcBef>
                <a:spcPct val="30000"/>
              </a:spcBef>
              <a:spcAft>
                <a:spcPct val="0"/>
              </a:spcAft>
              <a:defRPr/>
            </a:pPr>
            <a:r>
              <a:rPr lang="en-CA" dirty="0">
                <a:cs typeface="Calibri" panose="020F0502020204030204" pitchFamily="34" charset="0"/>
              </a:rPr>
              <a:t>There is no obligation to purchase after applying and can cancel at anytime. </a:t>
            </a:r>
          </a:p>
          <a:p>
            <a:pPr defTabSz="931774" eaLnBrk="0" fontAlgn="base" hangingPunct="0">
              <a:spcBef>
                <a:spcPct val="30000"/>
              </a:spcBef>
              <a:spcAft>
                <a:spcPct val="0"/>
              </a:spcAft>
              <a:defRPr/>
            </a:pPr>
            <a:endParaRPr lang="en-CA" dirty="0">
              <a:cs typeface="Calibri" panose="020F0502020204030204" pitchFamily="34" charset="0"/>
            </a:endParaRPr>
          </a:p>
          <a:p>
            <a:pPr defTabSz="931774" eaLnBrk="0" fontAlgn="base" hangingPunct="0">
              <a:spcBef>
                <a:spcPct val="30000"/>
              </a:spcBef>
              <a:spcAft>
                <a:spcPct val="0"/>
              </a:spcAft>
              <a:defRPr/>
            </a:pPr>
            <a:endParaRPr lang="en-CA" dirty="0">
              <a:cs typeface="Calibri" panose="020F0502020204030204" pitchFamily="34" charset="0"/>
            </a:endParaRPr>
          </a:p>
          <a:p>
            <a:pPr defTabSz="931774" eaLnBrk="0" fontAlgn="base" hangingPunct="0">
              <a:spcBef>
                <a:spcPct val="30000"/>
              </a:spcBef>
              <a:spcAft>
                <a:spcPct val="0"/>
              </a:spcAft>
              <a:defRPr/>
            </a:pPr>
            <a:endParaRPr lang="en-CA" dirty="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268253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89704"/>
            <a:ext cx="6387253" cy="4252165"/>
          </a:xfrm>
        </p:spPr>
        <p:txBody>
          <a:bodyPr/>
          <a:lstStyle/>
          <a:p>
            <a:pPr algn="l"/>
            <a:r>
              <a:rPr lang="en-US" b="0" dirty="0">
                <a:solidFill>
                  <a:srgbClr val="000000"/>
                </a:solidFill>
                <a:effectLst/>
                <a:cs typeface="Calibri" panose="020F0502020204030204" pitchFamily="34" charset="0"/>
              </a:rPr>
              <a:t>Vacation earnings are added to your regular pensionable earnings, so it boosts your total pensionable earnings in your last year of work. This impacts your 5-year average, which in turn increases your monthly pension,  If you are able to set aside the maximum of 50 days, it typically increases a monthly pension by 4-5% on average for the rest of your life. So having unused vacation days can be quite significant when it comes to your pension. </a:t>
            </a:r>
          </a:p>
          <a:p>
            <a:pPr algn="l"/>
            <a:endParaRPr lang="en-US" b="0" dirty="0">
              <a:solidFill>
                <a:srgbClr val="000000"/>
              </a:solidFill>
              <a:effectLst/>
              <a:cs typeface="Calibri" panose="020F0502020204030204" pitchFamily="34" charset="0"/>
            </a:endParaRPr>
          </a:p>
          <a:p>
            <a:pPr algn="l"/>
            <a:r>
              <a:rPr lang="en-US" b="0" dirty="0">
                <a:solidFill>
                  <a:srgbClr val="000000"/>
                </a:solidFill>
                <a:effectLst/>
                <a:cs typeface="Calibri" panose="020F0502020204030204" pitchFamily="34" charset="0"/>
              </a:rPr>
              <a:t>You will need to connect with your employer/payroll department since they are ultimately responsible for the accrual of your vacation time and how they allow you to bank your vacation days for pension purposes. </a:t>
            </a:r>
          </a:p>
          <a:p>
            <a:pPr algn="l"/>
            <a:endParaRPr lang="en-US" b="0" dirty="0">
              <a:solidFill>
                <a:srgbClr val="000000"/>
              </a:solidFill>
              <a:effectLst/>
              <a:cs typeface="Calibri" panose="020F0502020204030204" pitchFamily="34" charset="0"/>
            </a:endParaRPr>
          </a:p>
          <a:p>
            <a:pPr algn="l"/>
            <a:r>
              <a:rPr lang="en-US" b="0" dirty="0">
                <a:solidFill>
                  <a:srgbClr val="000000"/>
                </a:solidFill>
                <a:effectLst/>
                <a:cs typeface="Calibri" panose="020F0502020204030204" pitchFamily="34" charset="0"/>
              </a:rPr>
              <a:t>The number of vacation days you can set aside depends on your regular vacation accrual. It is limited to the amount of days earned in the last two years, and up to an overall maximum of 50 days. So someone who works half time won’t be able to bank 50 days because they accrue vacation at half the amount of time of someone who works full time – so the maximum vacation days for that half time worker is going to be 25 days.</a:t>
            </a:r>
          </a:p>
          <a:p>
            <a:pPr algn="l"/>
            <a:endParaRPr lang="en-US" b="0" dirty="0">
              <a:solidFill>
                <a:srgbClr val="000000"/>
              </a:solidFill>
              <a:effectLst/>
              <a:cs typeface="Calibri" panose="020F0502020204030204" pitchFamily="34" charset="0"/>
            </a:endParaRPr>
          </a:p>
          <a:p>
            <a:pPr algn="l"/>
            <a:r>
              <a:rPr lang="en-US" b="0" dirty="0">
                <a:solidFill>
                  <a:srgbClr val="000000"/>
                </a:solidFill>
                <a:effectLst/>
                <a:cs typeface="Calibri" panose="020F0502020204030204" pitchFamily="34" charset="0"/>
              </a:rPr>
              <a:t>Our online estimator has a feature where you can include or exclude whatever number vacation days so you can see the impact with and without vacation days.</a:t>
            </a:r>
          </a:p>
          <a:p>
            <a:endParaRPr lang="en-CA" dirty="0"/>
          </a:p>
        </p:txBody>
      </p:sp>
    </p:spTree>
    <p:extLst>
      <p:ext uri="{BB962C8B-B14F-4D97-AF65-F5344CB8AC3E}">
        <p14:creationId xmlns:p14="http://schemas.microsoft.com/office/powerpoint/2010/main" val="3270761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888" y="4489704"/>
            <a:ext cx="6270413" cy="4252165"/>
          </a:xfrm>
        </p:spPr>
        <p:txBody>
          <a:bodyPr/>
          <a:lstStyle/>
          <a:p>
            <a:r>
              <a:rPr lang="en-US" b="0" i="0" dirty="0">
                <a:solidFill>
                  <a:srgbClr val="000000"/>
                </a:solidFill>
                <a:effectLst/>
                <a:latin typeface="Helvetica" panose="020B0604020202020204" pitchFamily="34" charset="0"/>
              </a:rPr>
              <a:t>Here we will look at an example of the impact on the 5-year average of someone who retires at the end of the year with and without 50 vacation days.</a:t>
            </a:r>
          </a:p>
          <a:p>
            <a:endParaRPr lang="en-US" b="0" i="0" dirty="0">
              <a:solidFill>
                <a:srgbClr val="000000"/>
              </a:solidFill>
              <a:effectLst/>
              <a:latin typeface="Helvetica" panose="020B0604020202020204" pitchFamily="34" charset="0"/>
            </a:endParaRPr>
          </a:p>
          <a:p>
            <a:r>
              <a:rPr lang="en-US" b="0" i="0" dirty="0">
                <a:solidFill>
                  <a:srgbClr val="000000"/>
                </a:solidFill>
                <a:effectLst/>
                <a:latin typeface="Helvetica" panose="020B0604020202020204" pitchFamily="34" charset="0"/>
              </a:rPr>
              <a:t>First is an example of a 5-year average for someone who has zero vacation days. The average salary shown is $67,000</a:t>
            </a:r>
          </a:p>
          <a:p>
            <a:endParaRPr lang="en-US" b="0" i="0" dirty="0">
              <a:solidFill>
                <a:srgbClr val="000000"/>
              </a:solidFill>
              <a:effectLst/>
              <a:latin typeface="Helvetica" panose="020B0604020202020204" pitchFamily="34" charset="0"/>
            </a:endParaRPr>
          </a:p>
          <a:p>
            <a:r>
              <a:rPr lang="en-US" b="0" i="0" dirty="0">
                <a:solidFill>
                  <a:srgbClr val="000000"/>
                </a:solidFill>
                <a:effectLst/>
                <a:latin typeface="Helvetica" panose="020B0604020202020204" pitchFamily="34" charset="0"/>
              </a:rPr>
              <a:t>Next let’s look at an example of a 5-year average for someone who has 50 vacation days. The 2023 salary includes a vacation cash out of $14,423 which increased the overall 2024 salary to $89,423. This will add up to a higher average salary of $69,885</a:t>
            </a:r>
          </a:p>
          <a:p>
            <a:endParaRPr lang="en-US" b="0" i="0" dirty="0">
              <a:solidFill>
                <a:srgbClr val="000000"/>
              </a:solidFill>
              <a:effectLst/>
              <a:latin typeface="Helvetica" panose="020B0604020202020204" pitchFamily="34" charset="0"/>
            </a:endParaRPr>
          </a:p>
        </p:txBody>
      </p:sp>
    </p:spTree>
    <p:extLst>
      <p:ext uri="{BB962C8B-B14F-4D97-AF65-F5344CB8AC3E}">
        <p14:creationId xmlns:p14="http://schemas.microsoft.com/office/powerpoint/2010/main" val="3061903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447888" y="4489704"/>
            <a:ext cx="6270413" cy="4586583"/>
          </a:xfrm>
          <a:ln/>
        </p:spPr>
        <p:txBody>
          <a:bodyPr lIns="93953" tIns="46155" rIns="93953" bIns="46155"/>
          <a:lstStyle/>
          <a:p>
            <a:r>
              <a:rPr lang="en-US" altLang="en-US" dirty="0"/>
              <a:t>Here another example of the pension calculation but now including 50 vacation days. We have the same member retiring at the end of the year, they are 55 with 30 years of pensionable service, and now we are using the 5-year average from that earlier example assuming 50 vacation days which was $66,534, and the CPP average being $61,840.</a:t>
            </a:r>
          </a:p>
          <a:p>
            <a:endParaRPr lang="en-US" altLang="en-US" dirty="0"/>
          </a:p>
          <a:p>
            <a:r>
              <a:rPr lang="en-US" altLang="en-US" dirty="0"/>
              <a:t>Let’s plug that data into the formula. First, we take .02 multiplied by the average salary, multiplied by 30 years of pensionable service. Which works out to $39,920. </a:t>
            </a:r>
          </a:p>
          <a:p>
            <a:endParaRPr lang="en-US" altLang="en-US" dirty="0"/>
          </a:p>
          <a:p>
            <a:r>
              <a:rPr lang="en-US" altLang="en-US" dirty="0"/>
              <a:t>Then we take .004 multiplied by the average CPP pensionable salary, multiplied again by the same 30 years of pensionable service, and that works out to be $7,420. The difference coming out to the annual pension of $32,499, then simply divide that by 12 to arrive at the monthly pension of $2,708.</a:t>
            </a:r>
          </a:p>
          <a:p>
            <a:endParaRPr lang="en-GB" altLang="en-US" dirty="0"/>
          </a:p>
        </p:txBody>
      </p:sp>
      <p:sp>
        <p:nvSpPr>
          <p:cNvPr id="1812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1259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888" y="4489704"/>
            <a:ext cx="6270413" cy="4252165"/>
          </a:xfrm>
        </p:spPr>
        <p:txBody>
          <a:bodyPr/>
          <a:lstStyle/>
          <a:p>
            <a:r>
              <a:rPr lang="en-US" b="0" i="0" dirty="0">
                <a:solidFill>
                  <a:srgbClr val="000000"/>
                </a:solidFill>
                <a:effectLst/>
                <a:latin typeface="Helvetica" panose="020B0604020202020204" pitchFamily="34" charset="0"/>
              </a:rPr>
              <a:t>Here we will look at an example of the impact on the 5-year average of someone who retires at the end of the year with and without 50 vacation days.</a:t>
            </a:r>
          </a:p>
          <a:p>
            <a:endParaRPr lang="en-US" b="0" i="0" dirty="0">
              <a:solidFill>
                <a:srgbClr val="000000"/>
              </a:solidFill>
              <a:effectLst/>
              <a:latin typeface="Helvetica" panose="020B0604020202020204" pitchFamily="34" charset="0"/>
            </a:endParaRPr>
          </a:p>
          <a:p>
            <a:r>
              <a:rPr lang="en-US" b="0" i="0" dirty="0">
                <a:solidFill>
                  <a:srgbClr val="000000"/>
                </a:solidFill>
                <a:effectLst/>
                <a:latin typeface="Helvetica" panose="020B0604020202020204" pitchFamily="34" charset="0"/>
              </a:rPr>
              <a:t>First is an example of a 5-year average for someone who has zero vacation days. The average salary shown is $65,400</a:t>
            </a:r>
          </a:p>
          <a:p>
            <a:endParaRPr lang="en-US" b="0" i="0" dirty="0">
              <a:solidFill>
                <a:srgbClr val="000000"/>
              </a:solidFill>
              <a:effectLst/>
              <a:latin typeface="Helvetica" panose="020B0604020202020204" pitchFamily="34" charset="0"/>
            </a:endParaRPr>
          </a:p>
          <a:p>
            <a:r>
              <a:rPr lang="en-US" b="0" i="0" dirty="0">
                <a:solidFill>
                  <a:srgbClr val="000000"/>
                </a:solidFill>
                <a:effectLst/>
                <a:latin typeface="Helvetica" panose="020B0604020202020204" pitchFamily="34" charset="0"/>
              </a:rPr>
              <a:t>Next let’s look at an example of a 5-year average for someone who has 50 vacation days. The 2024 salary includes a vacation cash out of $14,423 which increased the overall 2024 salary to $51,923. This will add up to a higher average salary of $68,285.</a:t>
            </a:r>
          </a:p>
          <a:p>
            <a:endParaRPr lang="en-US" b="0" i="0" dirty="0">
              <a:solidFill>
                <a:srgbClr val="000000"/>
              </a:solidFill>
              <a:effectLst/>
              <a:latin typeface="Helvetica" panose="020B0604020202020204" pitchFamily="34" charset="0"/>
            </a:endParaRPr>
          </a:p>
        </p:txBody>
      </p:sp>
    </p:spTree>
    <p:extLst>
      <p:ext uri="{BB962C8B-B14F-4D97-AF65-F5344CB8AC3E}">
        <p14:creationId xmlns:p14="http://schemas.microsoft.com/office/powerpoint/2010/main" val="1210811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8592" y="4489704"/>
            <a:ext cx="6494357" cy="4252165"/>
          </a:xfrm>
        </p:spPr>
        <p:txBody>
          <a:bodyPr/>
          <a:lstStyle/>
          <a:p>
            <a:r>
              <a:rPr lang="en-US" dirty="0">
                <a:cs typeface="Calibri" panose="020F0502020204030204" pitchFamily="34" charset="0"/>
              </a:rPr>
              <a:t>Here are some different ways to increase your pension permitted by The Civil Service Superannuation Act: </a:t>
            </a:r>
          </a:p>
          <a:p>
            <a:endParaRPr lang="en-US" dirty="0">
              <a:cs typeface="Calibri" panose="020F0502020204030204" pitchFamily="34" charset="0"/>
            </a:endParaRPr>
          </a:p>
          <a:p>
            <a:pPr marL="174708" indent="-174708">
              <a:buFont typeface="Arial" panose="020B0604020202020204" pitchFamily="34" charset="0"/>
              <a:buChar char="•"/>
            </a:pPr>
            <a:r>
              <a:rPr lang="en-US" dirty="0">
                <a:cs typeface="Calibri" panose="020F0502020204030204" pitchFamily="34" charset="0"/>
              </a:rPr>
              <a:t>Prior Non-Pensionable Employment PNE would apply to service before January 1, 1984. This application is made through your payroll department. </a:t>
            </a:r>
          </a:p>
          <a:p>
            <a:endParaRPr lang="en-US" dirty="0">
              <a:cs typeface="Calibri" panose="020F0502020204030204" pitchFamily="34" charset="0"/>
            </a:endParaRPr>
          </a:p>
          <a:p>
            <a:pPr marL="174708" indent="-174708">
              <a:buFont typeface="Arial" panose="020B0604020202020204" pitchFamily="34" charset="0"/>
              <a:buChar char="•"/>
            </a:pPr>
            <a:r>
              <a:rPr lang="en-US" dirty="0">
                <a:cs typeface="Calibri" panose="020F0502020204030204" pitchFamily="34" charset="0"/>
              </a:rPr>
              <a:t>Year-round to Seasonal, this would apply if your employer changed your work frequency from year-round to seasonal. In that case, you are eligible to contribute to the Fund based on your higher pensionable service immediately before the seasonal employment. The application to contribute must be made prior to beginning the leave.</a:t>
            </a:r>
          </a:p>
          <a:p>
            <a:endParaRPr lang="en-US" dirty="0">
              <a:cs typeface="Calibri" panose="020F0502020204030204" pitchFamily="34" charset="0"/>
            </a:endParaRPr>
          </a:p>
          <a:p>
            <a:pPr marL="174708" indent="-174708">
              <a:buFont typeface="Arial" panose="020B0604020202020204" pitchFamily="34" charset="0"/>
              <a:buChar char="•"/>
            </a:pPr>
            <a:r>
              <a:rPr lang="en-US" dirty="0">
                <a:cs typeface="Calibri" panose="020F0502020204030204" pitchFamily="34" charset="0"/>
              </a:rPr>
              <a:t>If the service purchase doesn't fall under any other provision, then it may be purchasable under a Special Service Buy Back, we will discuss these in more detail on the next slides.</a:t>
            </a:r>
          </a:p>
          <a:p>
            <a:pPr marL="174708" indent="-174708">
              <a:buFontTx/>
              <a:buChar char="-"/>
            </a:pPr>
            <a:endParaRPr lang="en-US" dirty="0">
              <a:cs typeface="Calibri" panose="020F0502020204030204" pitchFamily="34" charset="0"/>
            </a:endParaRPr>
          </a:p>
          <a:p>
            <a:pPr marL="174708" indent="-174708" defTabSz="931774" eaLnBrk="0" fontAlgn="base" hangingPunct="0">
              <a:buFont typeface="Arial" panose="020B0604020202020204" pitchFamily="34" charset="0"/>
              <a:buChar char="•"/>
              <a:defRPr/>
            </a:pPr>
            <a:r>
              <a:rPr lang="en-US" dirty="0">
                <a:effectLst/>
                <a:ea typeface="Times New Roman" panose="02020603050405020304" pitchFamily="18" charset="0"/>
                <a:cs typeface="Calibri" panose="020F0502020204030204" pitchFamily="34" charset="0"/>
              </a:rPr>
              <a:t>A Reciprocal Transfer Agreement (RTA) is an agreement between two pension plans that allows eligible members to transfer pensionable service to a new pension plan. The Board has entered into Reciprocal Transfer Agreements with many pension plans in Manitoba and across Canada.  To be eligible to transfer service under an RTA, you must have terminated employment under the exporting plan, be a member of the importing plan and apply within the timelines of the specific agreement.</a:t>
            </a:r>
          </a:p>
          <a:p>
            <a:pPr marL="174708" indent="-174708">
              <a:buFont typeface="Arial" panose="020B0604020202020204" pitchFamily="34" charset="0"/>
              <a:buChar char="•"/>
            </a:pPr>
            <a:endParaRPr lang="en-US" dirty="0">
              <a:effectLst/>
              <a:ea typeface="Times New Roman" panose="02020603050405020304" pitchFamily="18" charset="0"/>
              <a:cs typeface="Calibri" panose="020F0502020204030204" pitchFamily="34" charset="0"/>
            </a:endParaRPr>
          </a:p>
          <a:p>
            <a:pPr marL="174708" indent="-174708" defTabSz="931774" eaLnBrk="0" fontAlgn="base" hangingPunct="0">
              <a:buFont typeface="Arial" panose="020B0604020202020204" pitchFamily="34" charset="0"/>
              <a:buChar char="•"/>
              <a:defRPr/>
            </a:pPr>
            <a:r>
              <a:rPr lang="en-US" b="0" i="0" dirty="0">
                <a:solidFill>
                  <a:srgbClr val="000000"/>
                </a:solidFill>
                <a:effectLst/>
                <a:cs typeface="Calibri" panose="020F0502020204030204" pitchFamily="34" charset="0"/>
              </a:rPr>
              <a:t>If you previously contributed and have re-entered the Plan, you may be eligible to reinstate your prior account. Reinstatement is the option of combining pensionable service from a prior Fund account into a new Fund account, which allows the pension for the prior period to be determined including the salary in the new account. </a:t>
            </a:r>
            <a:endParaRPr lang="en-CA" dirty="0">
              <a:effectLst/>
              <a:ea typeface="Times New Roman" panose="02020603050405020304" pitchFamily="18" charset="0"/>
              <a:cs typeface="Calibri" panose="020F0502020204030204" pitchFamily="34" charset="0"/>
            </a:endParaRPr>
          </a:p>
          <a:p>
            <a:r>
              <a:rPr lang="en-US" dirty="0">
                <a:effectLst/>
                <a:ea typeface="Times New Roman" panose="02020603050405020304" pitchFamily="18" charset="0"/>
                <a:cs typeface="Calibri" panose="020F0502020204030204" pitchFamily="34" charset="0"/>
              </a:rPr>
              <a:t> </a:t>
            </a:r>
            <a:endParaRPr lang="en-CA" dirty="0">
              <a:effectLst/>
              <a:ea typeface="Times New Roman" panose="02020603050405020304" pitchFamily="18" charset="0"/>
              <a:cs typeface="Calibri" panose="020F0502020204030204" pitchFamily="34" charset="0"/>
            </a:endParaRPr>
          </a:p>
          <a:p>
            <a:pPr marL="174708" indent="-174708">
              <a:buFontTx/>
              <a:buChar char="-"/>
            </a:pPr>
            <a:endParaRPr lang="en-US" dirty="0">
              <a:cs typeface="Calibri" panose="020F0502020204030204" pitchFamily="34" charset="0"/>
            </a:endParaRPr>
          </a:p>
          <a:p>
            <a:endParaRPr lang="en-US" dirty="0">
              <a:cs typeface="Calibri" panose="020F0502020204030204" pitchFamily="34" charset="0"/>
            </a:endParaRPr>
          </a:p>
          <a:p>
            <a:pPr algn="l"/>
            <a:r>
              <a:rPr lang="en-US" b="0" i="0" dirty="0">
                <a:effectLst/>
                <a:cs typeface="Calibri" panose="020F0502020204030204" pitchFamily="34" charset="0"/>
              </a:rPr>
              <a:t>I’d like to mention that if </a:t>
            </a:r>
            <a:r>
              <a:rPr lang="en-US" b="0" i="0" dirty="0">
                <a:solidFill>
                  <a:srgbClr val="000000"/>
                </a:solidFill>
                <a:effectLst/>
                <a:cs typeface="Calibri" panose="020F0502020204030204" pitchFamily="34" charset="0"/>
              </a:rPr>
              <a:t>an employee is permitted by the employer to defer their salary, the deferred salary paid is NOT pensionable earnings. There would not be any contributions deducted from these earnings and would not accumulate service during this period of leave.</a:t>
            </a:r>
          </a:p>
          <a:p>
            <a:endParaRPr lang="en-CA" dirty="0">
              <a:cs typeface="Calibri" panose="020F0502020204030204" pitchFamily="34" charset="0"/>
            </a:endParaRPr>
          </a:p>
          <a:p>
            <a:pPr defTabSz="931774" eaLnBrk="0" fontAlgn="base" hangingPunct="0">
              <a:spcBef>
                <a:spcPct val="30000"/>
              </a:spcBef>
              <a:spcAft>
                <a:spcPct val="0"/>
              </a:spcAft>
              <a:defRPr/>
            </a:pPr>
            <a:r>
              <a:rPr lang="en-US" dirty="0">
                <a:cs typeface="Calibri" panose="020F0502020204030204" pitchFamily="34" charset="0"/>
              </a:rPr>
              <a:t>Again you must be an employee to apply and it must be purchased prior to retirement. The cost will depend on the type of service, when you apply, and there's no obligation to proceed.  We will provide you with information on the cost and the increase to your pension so that you can decide whether you want to proceed.</a:t>
            </a:r>
          </a:p>
          <a:p>
            <a:endParaRPr lang="en-CA" dirty="0"/>
          </a:p>
        </p:txBody>
      </p:sp>
    </p:spTree>
    <p:extLst>
      <p:ext uri="{BB962C8B-B14F-4D97-AF65-F5344CB8AC3E}">
        <p14:creationId xmlns:p14="http://schemas.microsoft.com/office/powerpoint/2010/main" val="115740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8591" y="4338321"/>
            <a:ext cx="6569004" cy="5267961"/>
          </a:xfrm>
        </p:spPr>
        <p:txBody>
          <a:bodyPr/>
          <a:lstStyle/>
          <a:p>
            <a:r>
              <a:rPr lang="en-US" dirty="0">
                <a:cs typeface="Calibri" panose="020F0502020204030204" pitchFamily="34" charset="0"/>
              </a:rPr>
              <a:t>We will begin with some background information on how your pension plan works. The CSSF pension is a "defined benefit" pension plan, which means your pension benefit is determined using a formula. The formula is based on two factors and those are your pensionable service and your earnings. </a:t>
            </a:r>
          </a:p>
          <a:p>
            <a:endParaRPr lang="en-US" dirty="0">
              <a:cs typeface="Calibri" panose="020F0502020204030204" pitchFamily="34" charset="0"/>
            </a:endParaRPr>
          </a:p>
          <a:p>
            <a:r>
              <a:rPr lang="en-US" dirty="0">
                <a:cs typeface="Calibri" panose="020F0502020204030204" pitchFamily="34" charset="0"/>
              </a:rPr>
              <a:t>Members contribute a percentage of their earnings to the plan and employers also fund a portion of those benefits earned. </a:t>
            </a:r>
          </a:p>
          <a:p>
            <a:endParaRPr lang="en-US" dirty="0">
              <a:cs typeface="Calibri" panose="020F0502020204030204" pitchFamily="34" charset="0"/>
            </a:endParaRPr>
          </a:p>
          <a:p>
            <a:r>
              <a:rPr lang="en-US" dirty="0">
                <a:cs typeface="Calibri" panose="020F0502020204030204" pitchFamily="34" charset="0"/>
              </a:rPr>
              <a:t>With a defined benefit plan, the contributions made to the plan do not determine the pension benefit you receive, but they help fund that pension. </a:t>
            </a:r>
          </a:p>
          <a:p>
            <a:endParaRPr lang="en-US" dirty="0">
              <a:cs typeface="Calibri" panose="020F0502020204030204" pitchFamily="34" charset="0"/>
            </a:endParaRPr>
          </a:p>
          <a:p>
            <a:r>
              <a:rPr lang="en-US" dirty="0">
                <a:cs typeface="Calibri" panose="020F0502020204030204" pitchFamily="34" charset="0"/>
              </a:rPr>
              <a:t>Some of you may be familiar with a "defined contribution" plan where the benefit is defined by the contributions and interest accruing in the plan, similarly to an RRSP.  With a defined contributions plans, the member contributes a certain percentage of their earnings and the employer matches it, but the value at retirement, depends on how investments grow over time. That’s not the case with your defined benefit plan. </a:t>
            </a:r>
          </a:p>
          <a:p>
            <a:endParaRPr lang="en-US" dirty="0">
              <a:cs typeface="Calibri" panose="020F0502020204030204" pitchFamily="34" charset="0"/>
            </a:endParaRPr>
          </a:p>
          <a:p>
            <a:pPr defTabSz="898136">
              <a:defRPr/>
            </a:pPr>
            <a:r>
              <a:rPr lang="en-US" b="0" i="0" dirty="0">
                <a:effectLst/>
                <a:cs typeface="Calibri" panose="020F0502020204030204" pitchFamily="34" charset="0"/>
              </a:rPr>
              <a:t>Generally, the longer you work and the higher the salary you earn, the higher your pension will be when you retire. </a:t>
            </a:r>
          </a:p>
          <a:p>
            <a:pPr defTabSz="898136">
              <a:defRPr/>
            </a:pPr>
            <a:endParaRPr lang="en-US" b="0" i="0" dirty="0">
              <a:effectLst/>
              <a:cs typeface="Calibri" panose="020F0502020204030204" pitchFamily="34" charset="0"/>
            </a:endParaRPr>
          </a:p>
          <a:p>
            <a:pPr defTabSz="898136">
              <a:defRPr/>
            </a:pPr>
            <a:r>
              <a:rPr lang="en-US" b="0" i="0" dirty="0">
                <a:effectLst/>
                <a:cs typeface="Calibri" panose="020F0502020204030204" pitchFamily="34" charset="0"/>
              </a:rPr>
              <a:t>If you meet all eligibility requirements, the earliest you can receive your pension is the month following your 55th birthday.  Another important detail is that you must commence pension benefits no later than December 31st of the year you turn age 71.</a:t>
            </a:r>
            <a:endParaRPr lang="en-US" altLang="en-US" dirty="0">
              <a:cs typeface="Calibri" panose="020F0502020204030204" pitchFamily="34" charset="0"/>
            </a:endParaRPr>
          </a:p>
          <a:p>
            <a:endParaRPr lang="en-US" dirty="0">
              <a:cs typeface="Calibri" panose="020F0502020204030204" pitchFamily="34" charset="0"/>
            </a:endParaRPr>
          </a:p>
          <a:p>
            <a:pPr>
              <a:lnSpc>
                <a:spcPct val="90000"/>
              </a:lnSpc>
              <a:tabLst>
                <a:tab pos="4367689" algn="l"/>
                <a:tab pos="6807124" algn="l"/>
              </a:tabLst>
            </a:pPr>
            <a:r>
              <a:rPr lang="en-US" altLang="en-US" dirty="0">
                <a:cs typeface="Calibri" panose="020F0502020204030204" pitchFamily="34" charset="0"/>
              </a:rPr>
              <a:t>Employees contribute are 8% on salary up to CPP maximum and 9% on salary over the CPP maximum</a:t>
            </a:r>
          </a:p>
          <a:p>
            <a:pPr>
              <a:lnSpc>
                <a:spcPct val="90000"/>
              </a:lnSpc>
              <a:tabLst>
                <a:tab pos="4367689" algn="l"/>
                <a:tab pos="6807124" algn="l"/>
              </a:tabLst>
            </a:pPr>
            <a:r>
              <a:rPr lang="en-US" altLang="en-US" dirty="0">
                <a:cs typeface="Calibri" panose="020F0502020204030204" pitchFamily="34" charset="0"/>
              </a:rPr>
              <a:t>Salary = regular earnings and vacation pay</a:t>
            </a:r>
          </a:p>
          <a:p>
            <a:pPr>
              <a:lnSpc>
                <a:spcPct val="90000"/>
              </a:lnSpc>
              <a:tabLst>
                <a:tab pos="4367689" algn="l"/>
                <a:tab pos="6807124" algn="l"/>
              </a:tabLst>
            </a:pPr>
            <a:r>
              <a:rPr lang="en-US" altLang="en-US" dirty="0">
                <a:cs typeface="Calibri" panose="020F0502020204030204" pitchFamily="34" charset="0"/>
              </a:rPr>
              <a:t>CPP Maximum = the maximum earnings used to determine </a:t>
            </a:r>
          </a:p>
          <a:p>
            <a:pPr marL="472357" indent="-472357" algn="ctr">
              <a:lnSpc>
                <a:spcPct val="90000"/>
              </a:lnSpc>
              <a:tabLst>
                <a:tab pos="4367689" algn="l"/>
                <a:tab pos="6807124" algn="l"/>
              </a:tabLst>
            </a:pPr>
            <a:r>
              <a:rPr lang="en-US" altLang="en-US" dirty="0">
                <a:cs typeface="Calibri" panose="020F0502020204030204" pitchFamily="34" charset="0"/>
              </a:rPr>
              <a:t>CPP benefits</a:t>
            </a:r>
          </a:p>
          <a:p>
            <a:endParaRPr lang="en-US" dirty="0">
              <a:cs typeface="Calibri" panose="020F0502020204030204" pitchFamily="34" charset="0"/>
            </a:endParaRPr>
          </a:p>
        </p:txBody>
      </p:sp>
    </p:spTree>
    <p:extLst>
      <p:ext uri="{BB962C8B-B14F-4D97-AF65-F5344CB8AC3E}">
        <p14:creationId xmlns:p14="http://schemas.microsoft.com/office/powerpoint/2010/main" val="758735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465138"/>
            <a:ext cx="5651500" cy="3178175"/>
          </a:xfrm>
        </p:spPr>
      </p:sp>
      <p:sp>
        <p:nvSpPr>
          <p:cNvPr id="3" name="Notes Placeholder 2"/>
          <p:cNvSpPr>
            <a:spLocks noGrp="1"/>
          </p:cNvSpPr>
          <p:nvPr>
            <p:ph type="body" idx="1"/>
          </p:nvPr>
        </p:nvSpPr>
        <p:spPr>
          <a:xfrm>
            <a:off x="522535" y="3950971"/>
            <a:ext cx="6046470" cy="5200327"/>
          </a:xfrm>
        </p:spPr>
        <p:txBody>
          <a:bodyPr/>
          <a:lstStyle/>
          <a:p>
            <a:r>
              <a:rPr lang="en-US" dirty="0"/>
              <a:t>Special Service Buy Back (SSBB) allows employees to purchase eligible periods of employment that are not already pensionable and are no longer eligible for purchase under the pension plan’s other service purchase arrangements.</a:t>
            </a:r>
          </a:p>
          <a:p>
            <a:endParaRPr lang="en-US" dirty="0"/>
          </a:p>
          <a:p>
            <a:r>
              <a:rPr lang="en-US" dirty="0"/>
              <a:t>Example:  You were on maternity and/or parental leave 10 years ago, applied to purchase but wasn’t affordable at that time.  Purchasing now would fall under a Special Service Buy Back.  </a:t>
            </a:r>
          </a:p>
          <a:p>
            <a:endParaRPr lang="en-US" dirty="0"/>
          </a:p>
          <a:p>
            <a:r>
              <a:rPr lang="en-US" dirty="0"/>
              <a:t>Some terms and conditions are:</a:t>
            </a:r>
          </a:p>
          <a:p>
            <a:pPr marL="174708" indent="-174708">
              <a:buFontTx/>
              <a:buChar char="-"/>
            </a:pPr>
            <a:r>
              <a:rPr lang="en-US" dirty="0"/>
              <a:t>that the employer was and is currently participating in the Fund,</a:t>
            </a:r>
          </a:p>
          <a:p>
            <a:pPr marL="174708" indent="-174708">
              <a:buFontTx/>
              <a:buChar char="-"/>
            </a:pPr>
            <a:r>
              <a:rPr lang="en-US" dirty="0"/>
              <a:t>contract service is not included, </a:t>
            </a:r>
          </a:p>
          <a:p>
            <a:r>
              <a:rPr lang="en-US" dirty="0"/>
              <a:t>-   Income Tax legislation limits the amount of eligible service that can be purchased.</a:t>
            </a:r>
          </a:p>
          <a:p>
            <a:endParaRPr lang="en-US" dirty="0"/>
          </a:p>
          <a:p>
            <a:r>
              <a:rPr lang="en-US" dirty="0"/>
              <a:t>Applications are available through our website, in the Special Service Buyback Estimator in your online services account or can contact our Board office.  There is no obligation and you can cancel your application at any time. </a:t>
            </a:r>
          </a:p>
          <a:p>
            <a:endParaRPr lang="en-US" dirty="0"/>
          </a:p>
          <a:p>
            <a:r>
              <a:rPr lang="en-US" dirty="0"/>
              <a:t>The cost to purchase service through SSBB is the full actuarial cost based on your salary, age and actuarial assumptions in effect at the date of application. The employee pays the full cost, with no employer funding.</a:t>
            </a:r>
          </a:p>
          <a:p>
            <a:endParaRPr lang="en-US" dirty="0">
              <a:solidFill>
                <a:srgbClr val="FF0000"/>
              </a:solidFill>
            </a:endParaRPr>
          </a:p>
          <a:p>
            <a:r>
              <a:rPr lang="en-US" dirty="0"/>
              <a:t>Typical processing time is between 8-12 weeks but may take longer if we require information from your employer. As with the online SSBB estimate, we’ll prepare an estimate of the pension increase including the cost, to help you decide if it’s worthwhile for you to purchase the service. </a:t>
            </a:r>
          </a:p>
          <a:p>
            <a:endParaRPr lang="en-US" dirty="0"/>
          </a:p>
        </p:txBody>
      </p:sp>
    </p:spTree>
    <p:extLst>
      <p:ext uri="{BB962C8B-B14F-4D97-AF65-F5344CB8AC3E}">
        <p14:creationId xmlns:p14="http://schemas.microsoft.com/office/powerpoint/2010/main" val="201948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239" y="4489704"/>
            <a:ext cx="6345061" cy="4729226"/>
          </a:xfrm>
        </p:spPr>
        <p:txBody>
          <a:bodyPr/>
          <a:lstStyle/>
          <a:p>
            <a:r>
              <a:rPr lang="en-US" dirty="0"/>
              <a:t>Here we have a diagram outlining the estimated cost per benefit for a Special Service Buy Back including the approximate cost to purchase one year of service effective January 2025. </a:t>
            </a:r>
          </a:p>
          <a:p>
            <a:endParaRPr lang="en-US" dirty="0"/>
          </a:p>
          <a:p>
            <a:r>
              <a:rPr lang="en-US" dirty="0"/>
              <a:t>On the far left-hand side, we show the annual salary and across the top you have your age in years, and on the far right side, it shows the estimated increase in monthly lifetime pension.  </a:t>
            </a:r>
          </a:p>
          <a:p>
            <a:endParaRPr lang="en-US" dirty="0"/>
          </a:p>
          <a:p>
            <a:r>
              <a:rPr lang="en-US" dirty="0"/>
              <a:t>Example:</a:t>
            </a:r>
          </a:p>
          <a:p>
            <a:r>
              <a:rPr lang="en-US" dirty="0"/>
              <a:t>You are 40 years old, your annual salary is $50,000 so you would used the chart to find the match point for cost and pension increase amount.  In this case the cost to purchase one year of service is approximately $7,317. </a:t>
            </a:r>
          </a:p>
          <a:p>
            <a:r>
              <a:rPr lang="en-US" dirty="0"/>
              <a:t>Looking to the far right-hand side, the estimated increase in your monthly lifetime pension is $67 a month. Keep in mind we're only showing this as a lifetime pension, we're not showing any other pension options available. </a:t>
            </a:r>
          </a:p>
          <a:p>
            <a:endParaRPr lang="en-US" dirty="0"/>
          </a:p>
          <a:p>
            <a:r>
              <a:rPr lang="en-US" dirty="0"/>
              <a:t>A listing with more salaries is available at our website or can obtain an estimated cost/benefit using the SSBB estimator in your online services account. </a:t>
            </a:r>
          </a:p>
          <a:p>
            <a:endParaRPr lang="en-US" dirty="0"/>
          </a:p>
        </p:txBody>
      </p:sp>
    </p:spTree>
    <p:extLst>
      <p:ext uri="{BB962C8B-B14F-4D97-AF65-F5344CB8AC3E}">
        <p14:creationId xmlns:p14="http://schemas.microsoft.com/office/powerpoint/2010/main" val="320824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886" y="4489704"/>
            <a:ext cx="6195767" cy="4252165"/>
          </a:xfrm>
        </p:spPr>
        <p:txBody>
          <a:bodyPr/>
          <a:lstStyle/>
          <a:p>
            <a:r>
              <a:rPr lang="en-US" b="0" i="0" dirty="0">
                <a:effectLst/>
                <a:cs typeface="Calibri" panose="020F0502020204030204" pitchFamily="34" charset="0"/>
              </a:rPr>
              <a:t>Members who are registered for Online Services have access to a Special Service Buy Back (SSBB) Estimator. They can run their own SSBB cost estimate </a:t>
            </a:r>
            <a:r>
              <a:rPr lang="en-US" dirty="0">
                <a:cs typeface="Calibri" panose="020F0502020204030204" pitchFamily="34" charset="0"/>
              </a:rPr>
              <a:t>and see the resulting pension increases. </a:t>
            </a:r>
          </a:p>
          <a:p>
            <a:endParaRPr lang="en-US" dirty="0">
              <a:cs typeface="Calibri" panose="020F0502020204030204" pitchFamily="34" charset="0"/>
            </a:endParaRPr>
          </a:p>
          <a:p>
            <a:r>
              <a:rPr lang="en-US" dirty="0">
                <a:cs typeface="Calibri" panose="020F0502020204030204" pitchFamily="34" charset="0"/>
              </a:rPr>
              <a:t>Click </a:t>
            </a:r>
            <a:r>
              <a:rPr lang="en-US" b="0" i="0" dirty="0">
                <a:effectLst/>
                <a:cs typeface="Calibri" panose="020F0502020204030204" pitchFamily="34" charset="0"/>
              </a:rPr>
              <a:t>"Special Service Buy Back" on the left hand side of the menu screen to start the estimator. </a:t>
            </a:r>
          </a:p>
          <a:p>
            <a:endParaRPr lang="en-US" dirty="0">
              <a:solidFill>
                <a:srgbClr val="FF0000"/>
              </a:solidFill>
              <a:cs typeface="Calibri" panose="020F0502020204030204" pitchFamily="34" charset="0"/>
            </a:endParaRPr>
          </a:p>
          <a:p>
            <a:pPr defTabSz="898136"/>
            <a:endParaRPr lang="en-US" b="0" i="0" dirty="0">
              <a:solidFill>
                <a:srgbClr val="222222"/>
              </a:solidFill>
              <a:effectLst/>
              <a:cs typeface="Calibri" panose="020F0502020204030204" pitchFamily="34" charset="0"/>
            </a:endParaRPr>
          </a:p>
          <a:p>
            <a:pPr defTabSz="898136"/>
            <a:endParaRPr lang="en-US" dirty="0">
              <a:solidFill>
                <a:srgbClr val="222222"/>
              </a:solidFill>
              <a:cs typeface="Calibri" panose="020F0502020204030204" pitchFamily="34" charset="0"/>
            </a:endParaRPr>
          </a:p>
          <a:p>
            <a:endParaRPr lang="en-CA" dirty="0"/>
          </a:p>
        </p:txBody>
      </p:sp>
    </p:spTree>
    <p:extLst>
      <p:ext uri="{BB962C8B-B14F-4D97-AF65-F5344CB8AC3E}">
        <p14:creationId xmlns:p14="http://schemas.microsoft.com/office/powerpoint/2010/main" val="269002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888" y="4489704"/>
            <a:ext cx="6270412" cy="4252165"/>
          </a:xfrm>
        </p:spPr>
        <p:txBody>
          <a:bodyPr/>
          <a:lstStyle/>
          <a:p>
            <a:r>
              <a:rPr lang="en-US" dirty="0"/>
              <a:t>The cost to purchase this service will be outlined in a letter including the estimated increase to your pension at your unreduced retirement date. This will enable you to decide whether this is an advantage to you. You are not obligated to make the payment.</a:t>
            </a:r>
          </a:p>
          <a:p>
            <a:endParaRPr lang="en-US" dirty="0"/>
          </a:p>
          <a:p>
            <a:r>
              <a:rPr lang="en-US" dirty="0"/>
              <a:t>For most service purchases, payments can be made by any of the following methods:</a:t>
            </a:r>
          </a:p>
          <a:p>
            <a:r>
              <a:rPr lang="en-US" dirty="0"/>
              <a:t>-   lump sum by personal cheque, </a:t>
            </a:r>
          </a:p>
          <a:p>
            <a:pPr marL="174708" indent="-174708">
              <a:buFontTx/>
              <a:buChar char="-"/>
            </a:pPr>
            <a:r>
              <a:rPr lang="en-US" dirty="0"/>
              <a:t>direct transfer from your RRSP or Manitoba LIRA, </a:t>
            </a:r>
          </a:p>
          <a:p>
            <a:pPr marL="174708" indent="-174708">
              <a:buFontTx/>
              <a:buChar char="-"/>
            </a:pPr>
            <a:r>
              <a:rPr lang="en-US" dirty="0"/>
              <a:t>bi-weekly installments from your pay,</a:t>
            </a:r>
          </a:p>
          <a:p>
            <a:pPr marL="174708" indent="-174708">
              <a:buFontTx/>
              <a:buChar char="-"/>
            </a:pPr>
            <a:r>
              <a:rPr lang="en-US" dirty="0"/>
              <a:t>e-transfer,</a:t>
            </a:r>
          </a:p>
          <a:p>
            <a:pPr marL="174708" indent="-174708">
              <a:buFontTx/>
              <a:buChar char="-"/>
            </a:pPr>
            <a:r>
              <a:rPr lang="en-US" dirty="0"/>
              <a:t>any combination of these methods. </a:t>
            </a:r>
          </a:p>
          <a:p>
            <a:pPr marL="174708" indent="-174708">
              <a:buFontTx/>
              <a:buChar char="-"/>
            </a:pPr>
            <a:endParaRPr lang="en-US" dirty="0"/>
          </a:p>
          <a:p>
            <a:pPr defTabSz="931774" eaLnBrk="0" fontAlgn="base" hangingPunct="0">
              <a:spcBef>
                <a:spcPct val="30000"/>
              </a:spcBef>
              <a:spcAft>
                <a:spcPct val="0"/>
              </a:spcAft>
              <a:defRPr/>
            </a:pPr>
            <a:r>
              <a:rPr lang="en-US" dirty="0"/>
              <a:t>Lump sum payments and bi-weekly instalments may be tax deductible.</a:t>
            </a:r>
          </a:p>
          <a:p>
            <a:endParaRPr lang="en-US" dirty="0"/>
          </a:p>
          <a:p>
            <a:r>
              <a:rPr lang="en-US" dirty="0"/>
              <a:t>We can accept after tax vacation cash out or severance pay at retirement from your employer. </a:t>
            </a:r>
          </a:p>
          <a:p>
            <a:endParaRPr lang="en-US" dirty="0"/>
          </a:p>
          <a:p>
            <a:endParaRPr lang="en-US" dirty="0"/>
          </a:p>
          <a:p>
            <a:endParaRPr lang="en-US" dirty="0"/>
          </a:p>
          <a:p>
            <a:endParaRPr lang="en-CA" dirty="0"/>
          </a:p>
        </p:txBody>
      </p:sp>
    </p:spTree>
    <p:extLst>
      <p:ext uri="{BB962C8B-B14F-4D97-AF65-F5344CB8AC3E}">
        <p14:creationId xmlns:p14="http://schemas.microsoft.com/office/powerpoint/2010/main" val="1315026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i="1" dirty="0"/>
              <a:t>Selecting your plan option will likely be one of the most important decisions you will need to make once you have decided to retire. </a:t>
            </a:r>
          </a:p>
          <a:p>
            <a:endParaRPr lang="en-CA" sz="1400" i="1" dirty="0"/>
          </a:p>
          <a:p>
            <a:r>
              <a:rPr lang="en-CA" sz="1400" i="1" dirty="0"/>
              <a:t>Understand these options so that you can select the one that best meets your personal needs and retirement goals.</a:t>
            </a:r>
          </a:p>
          <a:p>
            <a:endParaRPr lang="en-CA" sz="1400" i="1" dirty="0"/>
          </a:p>
          <a:p>
            <a:r>
              <a:rPr lang="en-US" sz="1400" i="1" dirty="0"/>
              <a:t>When making your decision, consider…</a:t>
            </a:r>
          </a:p>
          <a:p>
            <a:r>
              <a:rPr lang="en-US" sz="1400" i="1" dirty="0"/>
              <a:t>Financial commitments – do you need more income now because you still have a mortgage or kids in university?</a:t>
            </a:r>
          </a:p>
          <a:p>
            <a:r>
              <a:rPr lang="en-US" sz="1400" i="1" dirty="0"/>
              <a:t>Life expectancies for you and your partner – health and family history are important factors</a:t>
            </a:r>
          </a:p>
          <a:p>
            <a:r>
              <a:rPr lang="en-US" sz="1400" i="1" dirty="0"/>
              <a:t>Other sources of income</a:t>
            </a:r>
          </a:p>
          <a:p>
            <a:pPr lvl="1"/>
            <a:r>
              <a:rPr lang="en-US" sz="1400" i="1" dirty="0"/>
              <a:t>Employment income – are you planning in working part-time into retirement or starting your own business?</a:t>
            </a:r>
          </a:p>
          <a:p>
            <a:pPr lvl="1"/>
            <a:r>
              <a:rPr lang="en-US" sz="1400" i="1" dirty="0"/>
              <a:t>CPP and/or OAS – are you going to access those benefits when eligible?</a:t>
            </a:r>
          </a:p>
          <a:p>
            <a:pPr lvl="1"/>
            <a:r>
              <a:rPr lang="en-US" sz="1400" i="1" dirty="0"/>
              <a:t>Investments – do you have RRSPs? Do you want to access them now or let them grow with interest?</a:t>
            </a:r>
          </a:p>
          <a:p>
            <a:pPr lvl="1"/>
            <a:r>
              <a:rPr lang="en-US" sz="1400" i="1" dirty="0"/>
              <a:t>Other pensions</a:t>
            </a:r>
          </a:p>
          <a:p>
            <a:r>
              <a:rPr lang="en-US" sz="1400" i="1" dirty="0"/>
              <a:t>Life insurance</a:t>
            </a:r>
          </a:p>
          <a:p>
            <a:r>
              <a:rPr lang="en-US" sz="1400" i="1" dirty="0" err="1"/>
              <a:t>Dependants</a:t>
            </a:r>
            <a:r>
              <a:rPr lang="en-US" sz="1400" i="1" dirty="0"/>
              <a:t> – do you have a younger family?</a:t>
            </a:r>
          </a:p>
          <a:p>
            <a:r>
              <a:rPr lang="en-US" sz="1400" i="1" dirty="0"/>
              <a:t>Lifestyle – what are you plans into retirement? Are you planning on traveling or staying to close to home to babysit your grandkids?</a:t>
            </a:r>
          </a:p>
          <a:p>
            <a:endParaRPr lang="en-US" dirty="0"/>
          </a:p>
        </p:txBody>
      </p:sp>
      <p:sp>
        <p:nvSpPr>
          <p:cNvPr id="4" name="Slide Number Placeholder 3"/>
          <p:cNvSpPr>
            <a:spLocks noGrp="1"/>
          </p:cNvSpPr>
          <p:nvPr>
            <p:ph type="sldNum" sz="quarter" idx="5"/>
          </p:nvPr>
        </p:nvSpPr>
        <p:spPr/>
        <p:txBody>
          <a:bodyPr/>
          <a:lstStyle/>
          <a:p>
            <a:fld id="{AD3BF35E-7663-4CB7-B972-C0CE4DA50269}" type="slidenum">
              <a:rPr lang="en-US" smtClean="0"/>
              <a:t>26</a:t>
            </a:fld>
            <a:endParaRPr lang="en-US"/>
          </a:p>
        </p:txBody>
      </p:sp>
    </p:spTree>
    <p:extLst>
      <p:ext uri="{BB962C8B-B14F-4D97-AF65-F5344CB8AC3E}">
        <p14:creationId xmlns:p14="http://schemas.microsoft.com/office/powerpoint/2010/main" val="1200357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696913"/>
            <a:ext cx="4895850" cy="2754312"/>
          </a:xfrm>
        </p:spPr>
      </p:sp>
      <p:sp>
        <p:nvSpPr>
          <p:cNvPr id="3" name="Notes Placeholder 2"/>
          <p:cNvSpPr>
            <a:spLocks noGrp="1"/>
          </p:cNvSpPr>
          <p:nvPr>
            <p:ph type="body" idx="1"/>
          </p:nvPr>
        </p:nvSpPr>
        <p:spPr>
          <a:xfrm>
            <a:off x="233680" y="3602335"/>
            <a:ext cx="6465147" cy="4795824"/>
          </a:xfrm>
        </p:spPr>
        <p:txBody>
          <a:bodyPr/>
          <a:lstStyle/>
          <a:p>
            <a:r>
              <a:rPr lang="en-US" sz="1400" dirty="0">
                <a:highlight>
                  <a:srgbClr val="FFFF00"/>
                </a:highlight>
              </a:rPr>
              <a:t>What is a pension option?</a:t>
            </a:r>
          </a:p>
          <a:p>
            <a:endParaRPr lang="en-US" sz="1400" dirty="0"/>
          </a:p>
          <a:p>
            <a:r>
              <a:rPr lang="en-US" sz="1400" dirty="0"/>
              <a:t>As per the pension formula, your pension is initially calculated as a lifetime pension.  This is the value you will see on your annual pension statement.  At retirement, other options are available.</a:t>
            </a:r>
          </a:p>
          <a:p>
            <a:endParaRPr lang="en-US" sz="1400" dirty="0"/>
          </a:p>
          <a:p>
            <a:r>
              <a:rPr lang="en-US" sz="1400" dirty="0"/>
              <a:t>A member who is married or in an eligible common-law relationship must be paid a pension that provides a minimum 2/3 survivor benefit on death, unless:  </a:t>
            </a:r>
          </a:p>
          <a:p>
            <a:pPr marL="168401" indent="-168401">
              <a:buFont typeface="Arial" panose="020B0604020202020204" pitchFamily="34" charset="0"/>
              <a:buChar char="•"/>
            </a:pPr>
            <a:r>
              <a:rPr lang="en-US" sz="1400" dirty="0"/>
              <a:t>they are living separate and apart by reason of the breakdown of the relationship, or</a:t>
            </a:r>
          </a:p>
          <a:p>
            <a:pPr marL="168401" indent="-168401">
              <a:buFont typeface="Arial" panose="020B0604020202020204" pitchFamily="34" charset="0"/>
              <a:buChar char="•"/>
            </a:pPr>
            <a:r>
              <a:rPr lang="en-US" sz="1400" dirty="0"/>
              <a:t>Their spouse or partner signs a waiver form within the 60 days prior to the pension commencement date</a:t>
            </a:r>
          </a:p>
          <a:p>
            <a:pPr marL="168401" indent="-168401">
              <a:buFont typeface="Arial" panose="020B0604020202020204" pitchFamily="34" charset="0"/>
              <a:buChar char="•"/>
            </a:pPr>
            <a:endParaRPr lang="en-US" sz="1400" dirty="0"/>
          </a:p>
          <a:p>
            <a:r>
              <a:rPr lang="en-US" sz="1400" dirty="0"/>
              <a:t>So, Manitoba pension legislation states we have to leave at least 2/3 of our pension to our spouse/partner.  The only two pension options in our plan that do not require a waiver form are the 2/3 to Survivor and Full to Survivor options (I’ll go into more detail on all the pension options available on the next slide).  If you elect any option other than a 2/3 or Full to Survivor, then your spouse/partner must sign the waiver form , called a Form 5A, any time when within 60 days of your date of retirement. It’s important to note the timelines of this waiver form as if it’s signed outside of the 60-day window (either before or after) then it is not valid and you will not be able to elect a pension option leaving less than 2/3 to spouse.</a:t>
            </a:r>
          </a:p>
          <a:p>
            <a:endParaRPr lang="en-US" sz="1400" dirty="0"/>
          </a:p>
          <a:p>
            <a:r>
              <a:rPr lang="en-US" sz="1400" dirty="0"/>
              <a:t>If completing your retirement forms through online services, the Form 5A will automatically print at the end with your Application For A Monthly Pension when you finish completing your forms and have elected a pension option that requires the Form 5A to be completed. If you have requested a paper package from our office then this form will be automatically be included if you have a spouse whether or not you require it.</a:t>
            </a:r>
          </a:p>
          <a:p>
            <a:endParaRPr lang="en-US" sz="1400" dirty="0"/>
          </a:p>
          <a:p>
            <a:r>
              <a:rPr lang="en-CA" sz="1400" i="1" dirty="0"/>
              <a:t>Selecting your plan option will likely be one of the most important decisions you will need to make once you have decided to retire. </a:t>
            </a:r>
          </a:p>
          <a:p>
            <a:endParaRPr lang="en-CA" sz="1400" i="1" dirty="0"/>
          </a:p>
          <a:p>
            <a:r>
              <a:rPr lang="en-CA" sz="1400" i="1" dirty="0"/>
              <a:t>Understand these options so that you can select the one that best meets your personal needs and retirement goals.</a:t>
            </a:r>
          </a:p>
          <a:p>
            <a:endParaRPr lang="en-CA" sz="1400" i="1" dirty="0"/>
          </a:p>
          <a:p>
            <a:r>
              <a:rPr lang="en-US" sz="1400" i="1" dirty="0"/>
              <a:t>When making your decision, consider…</a:t>
            </a:r>
          </a:p>
          <a:p>
            <a:r>
              <a:rPr lang="en-US" sz="1400" i="1" dirty="0"/>
              <a:t>Financial commitments – do you need more income now because you still have a mortgage or kids in university?</a:t>
            </a:r>
          </a:p>
          <a:p>
            <a:r>
              <a:rPr lang="en-US" sz="1400" i="1" dirty="0"/>
              <a:t>Life expectancies for you and your partner – health and family history are important factors</a:t>
            </a:r>
          </a:p>
          <a:p>
            <a:r>
              <a:rPr lang="en-US" sz="1400" i="1" dirty="0"/>
              <a:t>Other sources of income</a:t>
            </a:r>
          </a:p>
          <a:p>
            <a:pPr lvl="1"/>
            <a:r>
              <a:rPr lang="en-US" sz="1400" i="1" dirty="0"/>
              <a:t>Employment income – are you planning in working part-time into retirement or starting your own business?</a:t>
            </a:r>
          </a:p>
          <a:p>
            <a:pPr lvl="1"/>
            <a:r>
              <a:rPr lang="en-US" sz="1400" i="1" dirty="0"/>
              <a:t>CPP and/or OAS – are you going to access those benefits when eligible?</a:t>
            </a:r>
          </a:p>
          <a:p>
            <a:pPr lvl="1"/>
            <a:r>
              <a:rPr lang="en-US" sz="1400" i="1" dirty="0"/>
              <a:t>Investments – do you have RRSPs? Do you want to access them now or let them grow with interest?</a:t>
            </a:r>
          </a:p>
          <a:p>
            <a:pPr lvl="1"/>
            <a:r>
              <a:rPr lang="en-US" sz="1400" i="1" dirty="0"/>
              <a:t>Other pensions</a:t>
            </a:r>
          </a:p>
          <a:p>
            <a:r>
              <a:rPr lang="en-US" sz="1400" i="1" dirty="0"/>
              <a:t>Life insurance</a:t>
            </a:r>
          </a:p>
          <a:p>
            <a:r>
              <a:rPr lang="en-US" sz="1400" i="1" dirty="0" err="1"/>
              <a:t>Dependants</a:t>
            </a:r>
            <a:r>
              <a:rPr lang="en-US" sz="1400" i="1" dirty="0"/>
              <a:t> – do you have a younger family?</a:t>
            </a:r>
          </a:p>
          <a:p>
            <a:r>
              <a:rPr lang="en-US" sz="1400" i="1" dirty="0"/>
              <a:t>Lifestyle – what are you plans into retirement? Are you planning on traveling or staying to close to home to babysit your grandkids?</a:t>
            </a:r>
          </a:p>
          <a:p>
            <a:endParaRPr lang="en-US" dirty="0"/>
          </a:p>
          <a:p>
            <a:endParaRPr lang="en-US" dirty="0"/>
          </a:p>
          <a:p>
            <a:endParaRPr lang="en-US" dirty="0"/>
          </a:p>
        </p:txBody>
      </p:sp>
    </p:spTree>
    <p:extLst>
      <p:ext uri="{BB962C8B-B14F-4D97-AF65-F5344CB8AC3E}">
        <p14:creationId xmlns:p14="http://schemas.microsoft.com/office/powerpoint/2010/main" val="1470383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8122" y="4489703"/>
            <a:ext cx="5892198" cy="4795824"/>
          </a:xfrm>
        </p:spPr>
        <p:txBody>
          <a:bodyPr/>
          <a:lstStyle/>
          <a:p>
            <a:r>
              <a:rPr lang="en-CA" dirty="0"/>
              <a:t>Why would you consider this option?</a:t>
            </a:r>
          </a:p>
          <a:p>
            <a:endParaRPr lang="en-CA" dirty="0"/>
          </a:p>
          <a:p>
            <a:pPr marL="182916" indent="-182916">
              <a:buFont typeface="Arial" panose="020B0604020202020204" pitchFamily="34" charset="0"/>
              <a:buChar char="•"/>
            </a:pPr>
            <a:r>
              <a:rPr lang="en-CA" dirty="0"/>
              <a:t>You are single with no dependants</a:t>
            </a:r>
          </a:p>
          <a:p>
            <a:pPr marL="182916" indent="-182916">
              <a:buFont typeface="Arial" panose="020B0604020202020204" pitchFamily="34" charset="0"/>
              <a:buChar char="•"/>
            </a:pPr>
            <a:r>
              <a:rPr lang="en-CA" dirty="0"/>
              <a:t>You are not concerned about</a:t>
            </a:r>
            <a:r>
              <a:rPr lang="en-CA" baseline="0" dirty="0"/>
              <a:t> leaving an estate</a:t>
            </a:r>
          </a:p>
          <a:p>
            <a:pPr marL="182916" indent="-182916">
              <a:buFont typeface="Arial" panose="020B0604020202020204" pitchFamily="34" charset="0"/>
              <a:buChar char="•"/>
            </a:pPr>
            <a:r>
              <a:rPr lang="en-CA" baseline="0" dirty="0"/>
              <a:t>You are healthy</a:t>
            </a:r>
          </a:p>
          <a:p>
            <a:pPr marL="182916" indent="-182916">
              <a:buFont typeface="Arial" panose="020B0604020202020204" pitchFamily="34" charset="0"/>
              <a:buChar char="•"/>
            </a:pPr>
            <a:r>
              <a:rPr lang="en-CA" baseline="0" dirty="0"/>
              <a:t>You are in a relationship where you are both financially independent </a:t>
            </a:r>
          </a:p>
          <a:p>
            <a:pPr marL="182916" indent="-182916">
              <a:buFont typeface="Arial" panose="020B0604020202020204" pitchFamily="34" charset="0"/>
              <a:buChar char="•"/>
            </a:pPr>
            <a:r>
              <a:rPr lang="en-CA" baseline="0" dirty="0"/>
              <a:t>You have a partner who is much older or has a shorter life expectancy</a:t>
            </a:r>
          </a:p>
          <a:p>
            <a:pPr marL="182916" indent="-182916">
              <a:buFont typeface="Arial" panose="020B0604020202020204" pitchFamily="34" charset="0"/>
              <a:buChar char="•"/>
            </a:pPr>
            <a:r>
              <a:rPr lang="en-CA" baseline="0" dirty="0"/>
              <a:t>You have a partner that is expecting an inheritance</a:t>
            </a:r>
            <a:endParaRPr lang="en-US" dirty="0"/>
          </a:p>
          <a:p>
            <a:endParaRPr lang="en-US" dirty="0"/>
          </a:p>
        </p:txBody>
      </p:sp>
    </p:spTree>
    <p:extLst>
      <p:ext uri="{BB962C8B-B14F-4D97-AF65-F5344CB8AC3E}">
        <p14:creationId xmlns:p14="http://schemas.microsoft.com/office/powerpoint/2010/main" val="1323992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8122" y="4489703"/>
            <a:ext cx="5892198" cy="4795824"/>
          </a:xfrm>
        </p:spPr>
        <p:txBody>
          <a:bodyPr/>
          <a:lstStyle/>
          <a:p>
            <a:r>
              <a:rPr lang="en-CA" baseline="0" dirty="0"/>
              <a:t>Why would you consider this option?</a:t>
            </a:r>
          </a:p>
          <a:p>
            <a:endParaRPr lang="en-CA" baseline="0" dirty="0"/>
          </a:p>
          <a:p>
            <a:pPr marL="182916" indent="-182916">
              <a:buFont typeface="Arial" panose="020B0604020202020204" pitchFamily="34" charset="0"/>
              <a:buChar char="•"/>
            </a:pPr>
            <a:r>
              <a:rPr lang="en-CA" baseline="0" dirty="0"/>
              <a:t>You’re a member who has serious health concerns and do not expect to live past the guarantee period</a:t>
            </a:r>
          </a:p>
          <a:p>
            <a:pPr marL="182916" indent="-182916">
              <a:buFont typeface="Arial" panose="020B0604020202020204" pitchFamily="34" charset="0"/>
              <a:buChar char="•"/>
            </a:pPr>
            <a:r>
              <a:rPr lang="en-CA" baseline="0" dirty="0"/>
              <a:t>You are single with a partner who does not meet the legal definition of common-law spouse or partner</a:t>
            </a:r>
          </a:p>
          <a:p>
            <a:pPr marL="182916" indent="-182916">
              <a:buFont typeface="Arial" panose="020B0604020202020204" pitchFamily="34" charset="0"/>
              <a:buChar char="•"/>
            </a:pPr>
            <a:r>
              <a:rPr lang="en-CA" baseline="0" dirty="0"/>
              <a:t>You are single/married with a dependant such as a parent, sibling or child </a:t>
            </a:r>
          </a:p>
          <a:p>
            <a:pPr marL="182916" indent="-182916">
              <a:buFont typeface="Arial" panose="020B0604020202020204" pitchFamily="34" charset="0"/>
              <a:buChar char="•"/>
            </a:pPr>
            <a:r>
              <a:rPr lang="en-CA" baseline="0" dirty="0"/>
              <a:t>You have a partner who is much older or has a shorter life expectancy</a:t>
            </a:r>
          </a:p>
          <a:p>
            <a:endParaRPr lang="en-CA" baseline="0" dirty="0"/>
          </a:p>
          <a:p>
            <a:r>
              <a:rPr lang="en-CA" dirty="0"/>
              <a:t>Let’s look at an example where a member, already widowed at the time of her retirement,</a:t>
            </a:r>
            <a:r>
              <a:rPr lang="en-CA" baseline="0" dirty="0"/>
              <a:t> is the guardian of her 12-year-old grandson. She selected Plan Minimum 15-year guarantee because it gives her peace of mind knowing that her grandson is guaranteed monthly payments until age 27 if she passes away within the first 15 </a:t>
            </a:r>
            <a:r>
              <a:rPr lang="en-US" baseline="0" dirty="0"/>
              <a:t>years.</a:t>
            </a:r>
            <a:endParaRPr lang="en-US" dirty="0"/>
          </a:p>
          <a:p>
            <a:endParaRPr lang="en-US" dirty="0"/>
          </a:p>
        </p:txBody>
      </p:sp>
    </p:spTree>
    <p:extLst>
      <p:ext uri="{BB962C8B-B14F-4D97-AF65-F5344CB8AC3E}">
        <p14:creationId xmlns:p14="http://schemas.microsoft.com/office/powerpoint/2010/main" val="1661595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8122" y="4489703"/>
            <a:ext cx="5892198" cy="4795824"/>
          </a:xfrm>
        </p:spPr>
        <p:txBody>
          <a:bodyPr/>
          <a:lstStyle/>
          <a:p>
            <a:r>
              <a:rPr lang="en-CA" dirty="0"/>
              <a:t>Why would you consider this option?</a:t>
            </a:r>
          </a:p>
          <a:p>
            <a:endParaRPr lang="en-CA" dirty="0"/>
          </a:p>
          <a:p>
            <a:pPr marL="182916" indent="-182916">
              <a:buFont typeface="Arial" panose="020B0604020202020204" pitchFamily="34" charset="0"/>
              <a:buChar char="•"/>
            </a:pPr>
            <a:r>
              <a:rPr lang="en-CA" dirty="0"/>
              <a:t>Your</a:t>
            </a:r>
            <a:r>
              <a:rPr lang="en-CA" baseline="0" dirty="0"/>
              <a:t> partner has other income in retirement and does not need your full survivor pension</a:t>
            </a:r>
          </a:p>
          <a:p>
            <a:pPr marL="182916" indent="-182916">
              <a:buFont typeface="Arial" panose="020B0604020202020204" pitchFamily="34" charset="0"/>
              <a:buChar char="•"/>
            </a:pPr>
            <a:r>
              <a:rPr lang="en-CA" baseline="0" dirty="0"/>
              <a:t>Your partner is likely to pass away before you, but you want to protect your partner in the event you unexpectedly pass away first</a:t>
            </a:r>
          </a:p>
          <a:p>
            <a:pPr marL="182916" indent="-182916">
              <a:buFont typeface="Arial" panose="020B0604020202020204" pitchFamily="34" charset="0"/>
              <a:buChar char="•"/>
            </a:pPr>
            <a:endParaRPr lang="en-CA" baseline="0" dirty="0"/>
          </a:p>
          <a:p>
            <a:r>
              <a:rPr lang="en-CA" baseline="0" dirty="0"/>
              <a:t>Let’s look at an example of a member whose spouse did not need her pension income as he owned a lucrative business. Even though he was financially independent, she wanted to provide him with some additional income. Plan F allowed her to do so.</a:t>
            </a:r>
            <a:endParaRPr lang="en-US" dirty="0"/>
          </a:p>
          <a:p>
            <a:endParaRPr lang="en-US" dirty="0"/>
          </a:p>
          <a:p>
            <a:endParaRPr lang="en-US" dirty="0"/>
          </a:p>
          <a:p>
            <a:endParaRPr lang="en-US" dirty="0"/>
          </a:p>
          <a:p>
            <a:endParaRPr lang="en-US" dirty="0"/>
          </a:p>
          <a:p>
            <a:r>
              <a:rPr lang="en-US" dirty="0"/>
              <a:t>***If you’re married or common-law, all the pension options discussed to this point would require the Form 5A Waiver***</a:t>
            </a:r>
          </a:p>
        </p:txBody>
      </p:sp>
    </p:spTree>
    <p:extLst>
      <p:ext uri="{BB962C8B-B14F-4D97-AF65-F5344CB8AC3E}">
        <p14:creationId xmlns:p14="http://schemas.microsoft.com/office/powerpoint/2010/main" val="412361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8122" y="4489703"/>
            <a:ext cx="5892198" cy="4795824"/>
          </a:xfrm>
        </p:spPr>
        <p:txBody>
          <a:bodyPr/>
          <a:lstStyle/>
          <a:p>
            <a:r>
              <a:rPr lang="en-CA" baseline="0" dirty="0"/>
              <a:t>Why would you consider this option?</a:t>
            </a:r>
          </a:p>
          <a:p>
            <a:pPr marL="182916" indent="-182916">
              <a:buFont typeface="Arial" panose="020B0604020202020204" pitchFamily="34" charset="0"/>
              <a:buChar char="•"/>
            </a:pPr>
            <a:r>
              <a:rPr lang="en-CA" baseline="0" dirty="0"/>
              <a:t>Your partner is a member of another pension plan and will have their pension paid in a similar form</a:t>
            </a:r>
          </a:p>
          <a:p>
            <a:pPr marL="182916" indent="-182916">
              <a:buFont typeface="Arial" panose="020B0604020202020204" pitchFamily="34" charset="0"/>
              <a:buChar char="•"/>
            </a:pPr>
            <a:r>
              <a:rPr lang="en-CA" baseline="0" dirty="0"/>
              <a:t>You want to provide adequate income to your partner if you should pass away first, but the full amount is not required for your partner</a:t>
            </a:r>
          </a:p>
          <a:p>
            <a:pPr marL="182916" indent="-182916">
              <a:buFont typeface="Arial" panose="020B0604020202020204" pitchFamily="34" charset="0"/>
              <a:buChar char="•"/>
            </a:pPr>
            <a:endParaRPr lang="en-CA" baseline="0" dirty="0"/>
          </a:p>
          <a:p>
            <a:r>
              <a:rPr lang="en-CA" baseline="0" dirty="0"/>
              <a:t>Let’s look at an example of a member whose spouse had a company pension. His pension provides him with the full amount for life and his spouse with 2/3 upon his death – this is a common pension type. She then selected 2/3 to Survivor as this pension option was like his plan and they wanted to equalize the retirement income for both.</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2830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888" y="4489704"/>
            <a:ext cx="6270412" cy="4806696"/>
          </a:xfrm>
        </p:spPr>
        <p:txBody>
          <a:bodyPr/>
          <a:lstStyle/>
          <a:p>
            <a:r>
              <a:rPr lang="en-US" dirty="0"/>
              <a:t>So we've spent some time discussing a "defined benefit" plan and the employee contribution rate, but I also want to concentrate on the two types of service that your pension also depends on: one is "Qualifying Service" and the other is "Pensionable Service." </a:t>
            </a:r>
          </a:p>
          <a:p>
            <a:endParaRPr lang="en-US" dirty="0"/>
          </a:p>
          <a:p>
            <a:r>
              <a:rPr lang="en-US" dirty="0"/>
              <a:t>Your qualifying service is used to determine benefit eligibility. It's generally measured from your start date to your end date. It is ultimately your period of employment to your end date, which could be your retirement date, your termination date, or your date of death.</a:t>
            </a:r>
          </a:p>
          <a:p>
            <a:endParaRPr lang="en-US" dirty="0"/>
          </a:p>
          <a:p>
            <a:r>
              <a:rPr lang="en-US" dirty="0"/>
              <a:t>It's unbroken unless there's been a suspension of service in excess of 54 consecutive weeks. Again, qualifying service is not used to calculate your pension, it's used to determine benefit eligibility and used for early retirement.  In our pension plan, attaining 10 years of qualifying service is quite significant and we will discuss the importance later in the presentation. </a:t>
            </a:r>
          </a:p>
          <a:p>
            <a:endParaRPr lang="en-US" dirty="0"/>
          </a:p>
          <a:p>
            <a:r>
              <a:rPr lang="en-US" dirty="0"/>
              <a:t>Your Pensionable Service is used in the formula to determine the pension payable and it is the actual service on which you contribute to the pension plan. It may be enhanced by purchasing service or by transferring service from another pension plan, if eligible. </a:t>
            </a:r>
          </a:p>
          <a:p>
            <a:endParaRPr lang="en-US" dirty="0"/>
          </a:p>
          <a:p>
            <a:r>
              <a:rPr lang="en-US" dirty="0"/>
              <a:t>To summarize, your Qualifying Service is used to determine benefit eligibility, whereas your Pension Service is used to determine the pension payable.</a:t>
            </a:r>
          </a:p>
        </p:txBody>
      </p:sp>
    </p:spTree>
    <p:extLst>
      <p:ext uri="{BB962C8B-B14F-4D97-AF65-F5344CB8AC3E}">
        <p14:creationId xmlns:p14="http://schemas.microsoft.com/office/powerpoint/2010/main" val="131760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8122" y="4489703"/>
            <a:ext cx="5892198" cy="4795824"/>
          </a:xfrm>
        </p:spPr>
        <p:txBody>
          <a:bodyPr/>
          <a:lstStyle/>
          <a:p>
            <a:r>
              <a:rPr lang="en-CA" dirty="0"/>
              <a:t>Why</a:t>
            </a:r>
            <a:r>
              <a:rPr lang="en-CA" baseline="0" dirty="0"/>
              <a:t> would you consider this option?</a:t>
            </a:r>
          </a:p>
          <a:p>
            <a:endParaRPr lang="en-CA" baseline="0" dirty="0"/>
          </a:p>
          <a:p>
            <a:pPr marL="182916" indent="-182916">
              <a:buFont typeface="Arial" panose="020B0604020202020204" pitchFamily="34" charset="0"/>
              <a:buChar char="•"/>
            </a:pPr>
            <a:r>
              <a:rPr lang="en-CA" baseline="0" dirty="0"/>
              <a:t>Full to Survivor leaves the highest amount to the spouse if you pass away first</a:t>
            </a:r>
          </a:p>
          <a:p>
            <a:pPr marL="182916" indent="-182916">
              <a:buFont typeface="Arial" panose="020B0604020202020204" pitchFamily="34" charset="0"/>
              <a:buChar char="•"/>
            </a:pPr>
            <a:r>
              <a:rPr lang="en-CA" baseline="0" dirty="0"/>
              <a:t>You are not in good health</a:t>
            </a:r>
          </a:p>
          <a:p>
            <a:pPr marL="182916" indent="-182916">
              <a:buFont typeface="Arial" panose="020B0604020202020204" pitchFamily="34" charset="0"/>
              <a:buChar char="•"/>
            </a:pPr>
            <a:r>
              <a:rPr lang="en-CA" baseline="0" dirty="0"/>
              <a:t>You have a partner with little or no retirement income</a:t>
            </a:r>
          </a:p>
          <a:p>
            <a:pPr marL="182916" indent="-182916">
              <a:buFont typeface="Arial" panose="020B0604020202020204" pitchFamily="34" charset="0"/>
              <a:buChar char="•"/>
            </a:pPr>
            <a:r>
              <a:rPr lang="en-CA" baseline="0" dirty="0"/>
              <a:t>You have a young family and want to provide income security for them in case something happens to you</a:t>
            </a:r>
          </a:p>
          <a:p>
            <a:pPr marL="182916" indent="-182916">
              <a:buFont typeface="Arial" panose="020B0604020202020204" pitchFamily="34" charset="0"/>
              <a:buChar char="•"/>
            </a:pPr>
            <a:r>
              <a:rPr lang="en-CA" baseline="0" dirty="0"/>
              <a:t>You want to protect your partner with more security in the worst-case scenario</a:t>
            </a:r>
          </a:p>
          <a:p>
            <a:pPr marL="182916" indent="-182916">
              <a:buFont typeface="Arial" panose="020B0604020202020204" pitchFamily="34" charset="0"/>
              <a:buChar char="•"/>
            </a:pPr>
            <a:endParaRPr lang="en-CA" baseline="0" dirty="0"/>
          </a:p>
          <a:p>
            <a:r>
              <a:rPr lang="en-CA" baseline="0" dirty="0"/>
              <a:t>As an example, a member whose husband is self-employed and has no pension may opt for the Full to Survivor to ensure he receives a full pension for life if she (the member) passes away first.</a:t>
            </a:r>
          </a:p>
          <a:p>
            <a:endParaRPr lang="en-US" dirty="0"/>
          </a:p>
          <a:p>
            <a:endParaRPr lang="en-US" dirty="0"/>
          </a:p>
          <a:p>
            <a:endParaRPr lang="en-US" dirty="0"/>
          </a:p>
        </p:txBody>
      </p:sp>
    </p:spTree>
    <p:extLst>
      <p:ext uri="{BB962C8B-B14F-4D97-AF65-F5344CB8AC3E}">
        <p14:creationId xmlns:p14="http://schemas.microsoft.com/office/powerpoint/2010/main" val="608998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318497" y="4489703"/>
            <a:ext cx="6449568" cy="8858243"/>
          </a:xfrm>
          <a:ln/>
        </p:spPr>
        <p:txBody>
          <a:bodyPr/>
          <a:lstStyle/>
          <a:p>
            <a:endParaRPr lang="en-US" altLang="en-US" b="1" dirty="0"/>
          </a:p>
          <a:p>
            <a:r>
              <a:rPr lang="en-US" altLang="en-US" b="0" dirty="0"/>
              <a:t>This slide provides you with some sample costs.  In our example, we are assuming that both the member and their spouse/partner are 55 years of age and that the value of their pension, as per the pension formula, is $1,000 per month.  Keep in mind this is just an example. The pension values and costs will be different for every member.</a:t>
            </a:r>
          </a:p>
          <a:p>
            <a:endParaRPr lang="en-US" altLang="en-US" b="0" dirty="0"/>
          </a:p>
          <a:p>
            <a:r>
              <a:rPr lang="en-US" altLang="en-US" b="0" dirty="0"/>
              <a:t>As you can see, with the Lifetime pension option, the member receives the full value of their pension.  There is no cost to ensuring an amount payable to a beneficiary as there is no beneficiary.</a:t>
            </a:r>
          </a:p>
          <a:p>
            <a:endParaRPr lang="en-US" altLang="en-US" b="0" dirty="0"/>
          </a:p>
          <a:p>
            <a:r>
              <a:rPr lang="en-US" altLang="en-US" b="0" dirty="0"/>
              <a:t>With the Minimum 10 Year, there is a small cost of $8 to the member, reducing the member’s pension to $992 per month.  This ensures the beneficiary will continue to receive $992 per month for the balance of the 10 years following the member’s death.</a:t>
            </a:r>
          </a:p>
          <a:p>
            <a:endParaRPr lang="en-US" altLang="en-US" dirty="0"/>
          </a:p>
          <a:p>
            <a:r>
              <a:rPr lang="en-US" altLang="en-US" dirty="0"/>
              <a:t>With the Minimum 15 Year, the cost to the member is slightly higher - $17 – as we are now guaranteeing an amount payable to a beneficiary for a longer period – the balance of 15 years.  The member receives $983 per month, ensuring the beneficiary continues to receive $983 per month for the balance of the 15 years following the members death.</a:t>
            </a:r>
          </a:p>
          <a:p>
            <a:endParaRPr lang="en-US" altLang="en-US" dirty="0"/>
          </a:p>
          <a:p>
            <a:r>
              <a:rPr lang="en-US" altLang="en-US" dirty="0"/>
              <a:t>The Survivor options have higher costs associated with them as we are now leaving an amount payable to a spouse/partner for the rest of their lifetime. </a:t>
            </a:r>
          </a:p>
          <a:p>
            <a:endParaRPr lang="en-US" altLang="en-US" dirty="0"/>
          </a:p>
          <a:p>
            <a:r>
              <a:rPr lang="en-US" i="1" dirty="0"/>
              <a:t>Important to remember…</a:t>
            </a:r>
          </a:p>
          <a:p>
            <a:r>
              <a:rPr lang="en-US" i="1" dirty="0"/>
              <a:t>Selecting a plan option is a personal decision</a:t>
            </a:r>
          </a:p>
          <a:p>
            <a:r>
              <a:rPr lang="en-US" i="1" dirty="0"/>
              <a:t>Cannot change a plan option once you receive your first payment</a:t>
            </a:r>
          </a:p>
          <a:p>
            <a:r>
              <a:rPr lang="en-US" i="1" dirty="0"/>
              <a:t>Cannot change beneficiary under 2/3rds, ½ and full to Survivor</a:t>
            </a:r>
          </a:p>
          <a:p>
            <a:r>
              <a:rPr lang="en-US" i="1" dirty="0"/>
              <a:t>Single members: </a:t>
            </a:r>
          </a:p>
          <a:p>
            <a:r>
              <a:rPr lang="en-US" i="1" dirty="0"/>
              <a:t>Pension option Lifetime, Min 10yr and Min 15 </a:t>
            </a:r>
            <a:r>
              <a:rPr lang="en-US" i="1" dirty="0" err="1"/>
              <a:t>yr</a:t>
            </a:r>
            <a:endParaRPr lang="en-US" i="1" dirty="0"/>
          </a:p>
          <a:p>
            <a:r>
              <a:rPr lang="en-US" i="1" dirty="0"/>
              <a:t>Married/common-law members: All pension options</a:t>
            </a:r>
          </a:p>
          <a:p>
            <a:pPr lvl="1"/>
            <a:r>
              <a:rPr lang="en-US" i="1" dirty="0"/>
              <a:t>Spouse/partner</a:t>
            </a:r>
            <a:r>
              <a:rPr lang="en-US" i="1" dirty="0">
                <a:latin typeface="Calibri" panose="020F0502020204030204" pitchFamily="34" charset="0"/>
                <a:cs typeface="Calibri" panose="020F0502020204030204" pitchFamily="34" charset="0"/>
              </a:rPr>
              <a:t>¹</a:t>
            </a:r>
            <a:r>
              <a:rPr lang="en-US" i="1" dirty="0"/>
              <a:t> must be beneficiary under 2/3rds, ½ and full to Survivor</a:t>
            </a:r>
          </a:p>
          <a:p>
            <a:pPr lvl="1"/>
            <a:r>
              <a:rPr lang="en-US" i="1" dirty="0"/>
              <a:t>Common-law relationship is defined under legislation</a:t>
            </a:r>
          </a:p>
          <a:p>
            <a:pPr lvl="2"/>
            <a:r>
              <a:rPr lang="en-US" i="1" dirty="0"/>
              <a:t>Registered under The Vital Statistics Act</a:t>
            </a:r>
          </a:p>
          <a:p>
            <a:pPr lvl="2"/>
            <a:r>
              <a:rPr lang="en-US" i="1" dirty="0"/>
              <a:t>One year of cohabitation in a conjugal relationship if neither is married</a:t>
            </a:r>
          </a:p>
          <a:p>
            <a:pPr lvl="2"/>
            <a:r>
              <a:rPr lang="en-US" i="1" dirty="0"/>
              <a:t>Three years of cohabitation in a conjugal relationship if either is married</a:t>
            </a:r>
          </a:p>
          <a:p>
            <a:endParaRPr lang="en-US" altLang="en-US" dirty="0"/>
          </a:p>
          <a:p>
            <a:endParaRPr lang="en-US" altLang="en-US" dirty="0"/>
          </a:p>
          <a:p>
            <a:r>
              <a:rPr lang="en-CA" baseline="0" dirty="0"/>
              <a:t>A special option is a personalized payment option where you design and personalize your payment plan to suit your needs.</a:t>
            </a:r>
          </a:p>
          <a:p>
            <a:endParaRPr lang="en-CA" baseline="0" dirty="0"/>
          </a:p>
          <a:p>
            <a:r>
              <a:rPr lang="en-CA" baseline="0" dirty="0"/>
              <a:t>A special option is a joint survivor option, payable for the lifetime of both you and your spouse. You can change the percentage paid after the first death or add a guarantee period to any joint survivor plan option to design your personal plan.</a:t>
            </a:r>
          </a:p>
          <a:p>
            <a:endParaRPr lang="en-CA" baseline="0" dirty="0"/>
          </a:p>
          <a:p>
            <a:r>
              <a:rPr lang="en-CA" baseline="0" dirty="0"/>
              <a:t>Some examples special options with a change in percentage might be:</a:t>
            </a:r>
          </a:p>
          <a:p>
            <a:pPr marL="182916" indent="-182916">
              <a:buFont typeface="Arial" panose="020B0604020202020204" pitchFamily="34" charset="0"/>
              <a:buChar char="•"/>
            </a:pPr>
            <a:r>
              <a:rPr lang="en-CA" baseline="0" dirty="0"/>
              <a:t>80% to Survivor if a full pension is not needed but 2/3 to Survivor is too low</a:t>
            </a:r>
          </a:p>
          <a:p>
            <a:endParaRPr lang="en-CA" baseline="0" dirty="0"/>
          </a:p>
          <a:p>
            <a:r>
              <a:rPr lang="en-CA" baseline="0" dirty="0"/>
              <a:t>You could also add a 10 or 15-year guarantee to any joint survivor options. The full pension is paid for the guarantee period even if both spouses have passed away. Once the guarantee period expires, the plan reverts to the original joint survivor option.</a:t>
            </a:r>
          </a:p>
          <a:p>
            <a:endParaRPr lang="en-CA" baseline="0" dirty="0"/>
          </a:p>
          <a:p>
            <a:r>
              <a:rPr lang="en-CA" baseline="0" dirty="0"/>
              <a:t>The special option works particularly well if you have younger children and want to provide for them if you should both pass away.</a:t>
            </a:r>
          </a:p>
          <a:p>
            <a:endParaRPr lang="en-US" altLang="en-US" dirty="0"/>
          </a:p>
          <a:p>
            <a:pPr defTabSz="931774">
              <a:lnSpc>
                <a:spcPct val="90000"/>
              </a:lnSpc>
              <a:spcBef>
                <a:spcPts val="1019"/>
              </a:spcBef>
              <a:defRPr/>
            </a:pPr>
            <a:r>
              <a:rPr lang="en-US" sz="2400" dirty="0">
                <a:solidFill>
                  <a:prstClr val="black"/>
                </a:solidFill>
                <a:latin typeface="Calibri" panose="020F0502020204030204" pitchFamily="34" charset="0"/>
                <a:cs typeface="Calibri" panose="020F0502020204030204" pitchFamily="34" charset="0"/>
              </a:rPr>
              <a:t>You may choose a personalized option more suitable to your needs</a:t>
            </a:r>
          </a:p>
          <a:p>
            <a:pPr defTabSz="931774">
              <a:lnSpc>
                <a:spcPct val="90000"/>
              </a:lnSpc>
              <a:spcBef>
                <a:spcPts val="1019"/>
              </a:spcBef>
              <a:defRPr/>
            </a:pPr>
            <a:endParaRPr lang="en-US" sz="2400" dirty="0">
              <a:solidFill>
                <a:prstClr val="black"/>
              </a:solidFill>
              <a:latin typeface="Calibri" panose="020F0502020204030204" pitchFamily="34" charset="0"/>
              <a:cs typeface="Calibri" panose="020F0502020204030204" pitchFamily="34" charset="0"/>
            </a:endParaRPr>
          </a:p>
          <a:p>
            <a:pPr defTabSz="931774">
              <a:lnSpc>
                <a:spcPct val="90000"/>
              </a:lnSpc>
              <a:spcBef>
                <a:spcPts val="1019"/>
              </a:spcBef>
              <a:defRPr/>
            </a:pPr>
            <a:r>
              <a:rPr lang="en-US" sz="2400" dirty="0">
                <a:solidFill>
                  <a:prstClr val="black"/>
                </a:solidFill>
                <a:latin typeface="Calibri" panose="020F0502020204030204" pitchFamily="34" charset="0"/>
                <a:cs typeface="Calibri" panose="020F0502020204030204" pitchFamily="34" charset="0"/>
              </a:rPr>
              <a:t>May only be calculated if retiring within the current calendar year</a:t>
            </a:r>
          </a:p>
          <a:p>
            <a:pPr defTabSz="931774">
              <a:lnSpc>
                <a:spcPct val="90000"/>
              </a:lnSpc>
              <a:spcBef>
                <a:spcPts val="1019"/>
              </a:spcBef>
              <a:defRPr/>
            </a:pPr>
            <a:endParaRPr lang="en-US" sz="2400" dirty="0">
              <a:solidFill>
                <a:prstClr val="black"/>
              </a:solidFill>
              <a:latin typeface="Calibri" panose="020F0502020204030204" pitchFamily="34" charset="0"/>
              <a:cs typeface="Calibri" panose="020F0502020204030204" pitchFamily="34" charset="0"/>
            </a:endParaRPr>
          </a:p>
          <a:p>
            <a:pPr defTabSz="931774">
              <a:lnSpc>
                <a:spcPct val="90000"/>
              </a:lnSpc>
              <a:spcBef>
                <a:spcPts val="1019"/>
              </a:spcBef>
              <a:defRPr/>
            </a:pPr>
            <a:r>
              <a:rPr lang="en-US" sz="2400" dirty="0">
                <a:solidFill>
                  <a:prstClr val="black"/>
                </a:solidFill>
                <a:latin typeface="Calibri" panose="020F0502020204030204" pitchFamily="34" charset="0"/>
                <a:cs typeface="Calibri" panose="020F0502020204030204" pitchFamily="34" charset="0"/>
              </a:rPr>
              <a:t>Examples:</a:t>
            </a:r>
          </a:p>
          <a:p>
            <a:pPr marL="698830" lvl="1" indent="-232943" defTabSz="931774">
              <a:lnSpc>
                <a:spcPct val="90000"/>
              </a:lnSpc>
              <a:spcBef>
                <a:spcPts val="510"/>
              </a:spcBef>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Change the percentage paid, e.g., 80% to Survivor</a:t>
            </a:r>
          </a:p>
          <a:p>
            <a:pPr marL="698830" lvl="1" indent="-232943" defTabSz="931774">
              <a:lnSpc>
                <a:spcPct val="90000"/>
              </a:lnSpc>
              <a:spcBef>
                <a:spcPts val="510"/>
              </a:spcBef>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Add a guarantee to an existing option, e.g., Full to Survivor with a 10-year guarantee</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 </a:t>
            </a:r>
          </a:p>
          <a:p>
            <a:endParaRPr lang="en-US" altLang="en-US" dirty="0"/>
          </a:p>
          <a:p>
            <a:r>
              <a:rPr lang="en-US" altLang="en-US" dirty="0"/>
              <a:t>With the ½ to Survivor pension option the cost to the member is $40. The member receives a reduced pension of $960/month. Upon the member’s death their spouse/partner will continue to receive 1/2 of their pension or $480/month.</a:t>
            </a:r>
          </a:p>
          <a:p>
            <a:endParaRPr lang="en-US" altLang="en-US" dirty="0"/>
          </a:p>
          <a:p>
            <a:pPr defTabSz="898136">
              <a:defRPr/>
            </a:pPr>
            <a:r>
              <a:rPr lang="en-US" altLang="en-US" dirty="0"/>
              <a:t>With the 2/3 to Survivor pension option the cost to the member is $52. The member receives a reduced pension of $948/month. Upon the member’s death their spouse/partner will continue to receive 2/3 of their pension or $632/month.</a:t>
            </a:r>
          </a:p>
          <a:p>
            <a:pPr defTabSz="898136">
              <a:defRPr/>
            </a:pPr>
            <a:endParaRPr lang="en-US" altLang="en-US" dirty="0"/>
          </a:p>
          <a:p>
            <a:pPr defTabSz="898136">
              <a:defRPr/>
            </a:pPr>
            <a:r>
              <a:rPr lang="en-US" altLang="en-US" dirty="0"/>
              <a:t>The last option, the Full to Survivor pension, has the highest cost associated with it - $76.  The member receives a reduced pension of $924/month. Upon the member’s death their spouse/partner will continue to receive the exact same amount. </a:t>
            </a:r>
          </a:p>
          <a:p>
            <a:pPr defTabSz="898136">
              <a:defRPr/>
            </a:pPr>
            <a:endParaRPr lang="en-US" altLang="en-US" dirty="0"/>
          </a:p>
          <a:p>
            <a:pPr defTabSz="898136">
              <a:defRPr/>
            </a:pPr>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GB" altLang="en-US" dirty="0"/>
          </a:p>
        </p:txBody>
      </p:sp>
      <p:sp>
        <p:nvSpPr>
          <p:cNvPr id="86019" name="Rectangle 3"/>
          <p:cNvSpPr>
            <a:spLocks noGrp="1" noRot="1" noChangeAspect="1" noChangeArrowheads="1" noTextEdit="1"/>
          </p:cNvSpPr>
          <p:nvPr>
            <p:ph type="sldImg"/>
          </p:nvPr>
        </p:nvSpPr>
        <p:spPr>
          <a:ln cap="fla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altLang="en-US" dirty="0"/>
              <a:t>Welcome to our segment on Integration.  Integration is an option that you will have to consider in preparation for your retirement. If eligible, you may elect to integrate with Canada Pension Plan (CPP) and/or Old Age Security (OAS). This segment will cover the details of how this option works, an example, important points to consider, and how you can find out what your personal integration figures look like.</a:t>
            </a:r>
          </a:p>
          <a:p>
            <a:endParaRPr lang="en-US" dirty="0"/>
          </a:p>
        </p:txBody>
      </p:sp>
      <p:sp>
        <p:nvSpPr>
          <p:cNvPr id="4" name="Slide Number Placeholder 3"/>
          <p:cNvSpPr>
            <a:spLocks noGrp="1"/>
          </p:cNvSpPr>
          <p:nvPr>
            <p:ph type="sldNum" sz="quarter" idx="5"/>
          </p:nvPr>
        </p:nvSpPr>
        <p:spPr/>
        <p:txBody>
          <a:bodyPr/>
          <a:lstStyle/>
          <a:p>
            <a:fld id="{AD3BF35E-7663-4CB7-B972-C0CE4DA50269}" type="slidenum">
              <a:rPr lang="en-US" smtClean="0"/>
              <a:t>34</a:t>
            </a:fld>
            <a:endParaRPr lang="en-US"/>
          </a:p>
        </p:txBody>
      </p:sp>
    </p:spTree>
    <p:extLst>
      <p:ext uri="{BB962C8B-B14F-4D97-AF65-F5344CB8AC3E}">
        <p14:creationId xmlns:p14="http://schemas.microsoft.com/office/powerpoint/2010/main" val="4006266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522536" y="4489704"/>
            <a:ext cx="5971822" cy="4252165"/>
          </a:xfrm>
          <a:ln/>
        </p:spPr>
        <p:txBody>
          <a:bodyPr lIns="93947" tIns="46149" rIns="93947" bIns="46149"/>
          <a:lstStyle/>
          <a:p>
            <a:r>
              <a:rPr lang="en-US" altLang="en-US" dirty="0">
                <a:cs typeface="Calibri" panose="020F0502020204030204" pitchFamily="34" charset="0"/>
              </a:rPr>
              <a:t>Considering the Integration Option is one of the key decisions you’ll make when preparing for retirement. Integration is a payment option that allows you to receive a higher pension from us initially in your earlier years of retirement, and then a reduced pension later on. These reduction points occur at age 60 for integration with CPP and then at age 65 for integration with OAS. And these reductions are for your lifetime. </a:t>
            </a:r>
          </a:p>
          <a:p>
            <a:endParaRPr lang="en-US" altLang="en-US" dirty="0">
              <a:cs typeface="Calibri" panose="020F0502020204030204" pitchFamily="34" charset="0"/>
            </a:endParaRPr>
          </a:p>
          <a:p>
            <a:r>
              <a:rPr lang="en-US" altLang="en-US" dirty="0">
                <a:cs typeface="Calibri" panose="020F0502020204030204" pitchFamily="34" charset="0"/>
              </a:rPr>
              <a:t>Think of Integration in the concept of a loan. When we pay you a higher pension initially, what’s involved is we are paying you an advance of your own Superannuation Fund monies at retirement. And then at age 60 and/or at age 65, we start collecting back on that loan. However, with integration, we collect back for your lifetime – in other words, there will be a point reached where we have collected back all the monies you were advanced but we keep collecting back for your lifetime. The repayment amount is based on life expectancies, so it’s possible to pay back more or less than what you received in advances, again depending on how long you live.</a:t>
            </a:r>
          </a:p>
          <a:p>
            <a:endParaRPr lang="en-US" altLang="en-US" dirty="0">
              <a:cs typeface="Calibri" panose="020F0502020204030204" pitchFamily="34" charset="0"/>
            </a:endParaRPr>
          </a:p>
          <a:p>
            <a:r>
              <a:rPr lang="en-US" altLang="en-US" dirty="0">
                <a:cs typeface="Calibri" panose="020F0502020204030204" pitchFamily="34" charset="0"/>
              </a:rPr>
              <a:t>The theory behind integration is that it’s meant to help provide an overall level retirement income from all three sources. Next up we will take a look at examples of both a non-integrated and integrated pension.</a:t>
            </a:r>
          </a:p>
          <a:p>
            <a:endParaRPr lang="en-US" altLang="en-US" dirty="0">
              <a:cs typeface="Calibri" panose="020F0502020204030204" pitchFamily="34" charset="0"/>
            </a:endParaRPr>
          </a:p>
          <a:p>
            <a:endParaRPr lang="en-US" altLang="en-US" dirty="0">
              <a:cs typeface="Calibri" panose="020F0502020204030204" pitchFamily="34" charset="0"/>
            </a:endParaRPr>
          </a:p>
          <a:p>
            <a:endParaRPr lang="en-US" altLang="en-US" dirty="0">
              <a:cs typeface="Calibri" panose="020F0502020204030204" pitchFamily="34" charset="0"/>
            </a:endParaRPr>
          </a:p>
          <a:p>
            <a:endParaRPr lang="en-US" altLang="en-US" dirty="0">
              <a:cs typeface="Calibri" panose="020F0502020204030204" pitchFamily="34" charset="0"/>
            </a:endParaRPr>
          </a:p>
          <a:p>
            <a:endParaRPr lang="en-GB" altLang="en-US" dirty="0"/>
          </a:p>
        </p:txBody>
      </p:sp>
      <p:sp>
        <p:nvSpPr>
          <p:cNvPr id="202755" name="Rectangle 3"/>
          <p:cNvSpPr>
            <a:spLocks noGrp="1" noRot="1" noChangeAspect="1" noChangeArrowheads="1" noTextEdit="1"/>
          </p:cNvSpPr>
          <p:nvPr>
            <p:ph type="sldImg"/>
          </p:nvPr>
        </p:nvSpPr>
        <p:spPr>
          <a:ln cap="fla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BF35E-7663-4CB7-B972-C0CE4DA50269}" type="slidenum">
              <a:rPr lang="en-US" smtClean="0"/>
              <a:t>36</a:t>
            </a:fld>
            <a:endParaRPr lang="en-US"/>
          </a:p>
        </p:txBody>
      </p:sp>
    </p:spTree>
    <p:extLst>
      <p:ext uri="{BB962C8B-B14F-4D97-AF65-F5344CB8AC3E}">
        <p14:creationId xmlns:p14="http://schemas.microsoft.com/office/powerpoint/2010/main" val="4063891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465138"/>
            <a:ext cx="5235575" cy="2944812"/>
          </a:xfrm>
        </p:spPr>
      </p:sp>
      <p:sp>
        <p:nvSpPr>
          <p:cNvPr id="3" name="Notes Placeholder 2"/>
          <p:cNvSpPr>
            <a:spLocks noGrp="1"/>
          </p:cNvSpPr>
          <p:nvPr>
            <p:ph type="body" idx="1"/>
          </p:nvPr>
        </p:nvSpPr>
        <p:spPr>
          <a:xfrm>
            <a:off x="389467" y="3641090"/>
            <a:ext cx="6144918" cy="5655310"/>
          </a:xfrm>
        </p:spPr>
        <p:txBody>
          <a:bodyPr/>
          <a:lstStyle/>
          <a:p>
            <a:pPr defTabSz="898136">
              <a:defRPr/>
            </a:pPr>
            <a:r>
              <a:rPr lang="en-US" dirty="0">
                <a:cs typeface="Calibri" panose="020F0502020204030204" pitchFamily="34" charset="0"/>
              </a:rPr>
              <a:t>Considering whether to integrate your pension is a personal decision that you would have to make as a member at the time of retirement. It’s important to understand that in addition to it being personal decision, it’s also a permanent decision because once your pension has started, you cannot change it.  </a:t>
            </a:r>
          </a:p>
          <a:p>
            <a:endParaRPr lang="en-US" dirty="0">
              <a:ea typeface="Arial Unicode MS"/>
              <a:cs typeface="Calibri" panose="020F0502020204030204" pitchFamily="34" charset="0"/>
            </a:endParaRPr>
          </a:p>
          <a:p>
            <a:r>
              <a:rPr lang="en-US" dirty="0">
                <a:ea typeface="Arial Unicode MS"/>
                <a:cs typeface="Calibri" panose="020F0502020204030204" pitchFamily="34" charset="0"/>
              </a:rPr>
              <a:t>The reductions are going to occur at age 60 and 65 regardless of how much your CPP and OAS will be and when you actually receive those benefits.  You must apply in advance with Service Canada directly to start those federal benefits; our office does not apply on your behalf.</a:t>
            </a:r>
            <a:endParaRPr lang="en-US" dirty="0">
              <a:cs typeface="Calibri" panose="020F0502020204030204" pitchFamily="34" charset="0"/>
            </a:endParaRPr>
          </a:p>
          <a:p>
            <a:endParaRPr lang="en-US" dirty="0">
              <a:cs typeface="Calibri" panose="020F0502020204030204" pitchFamily="34" charset="0"/>
            </a:endParaRPr>
          </a:p>
          <a:p>
            <a:r>
              <a:rPr lang="en-US" dirty="0">
                <a:cs typeface="Calibri" panose="020F0502020204030204" pitchFamily="34" charset="0"/>
              </a:rPr>
              <a:t>When you’re considering integration the advances and reductions apply only during your lifetime. If you pass away, any increases or decreases to your CSSF pension, resulting from the integration option, would cease. If you are married or in a common-law relationship and you elect to integrate your pension, pension legislation requires your spouse/partner to complete a consent form which would be included with your retirement forms.</a:t>
            </a:r>
          </a:p>
          <a:p>
            <a:endParaRPr lang="en-US" dirty="0">
              <a:cs typeface="Calibri" panose="020F0502020204030204" pitchFamily="34" charset="0"/>
            </a:endParaRPr>
          </a:p>
          <a:p>
            <a:r>
              <a:rPr lang="en-US" dirty="0">
                <a:cs typeface="Calibri" panose="020F0502020204030204" pitchFamily="34" charset="0"/>
              </a:rPr>
              <a:t>A friendly reminder that Integration is entirely optional, you do not have to integrate. You would be eligible to with CPP if you retire before age 60, you would be eligible to integrate with OAS if you retire before age 65, you would be eligible to integrate with both CPP and OAS if you retire before age 60, or of course none of the above.</a:t>
            </a:r>
          </a:p>
          <a:p>
            <a:endParaRPr lang="en-US" dirty="0">
              <a:cs typeface="Calibri" panose="020F0502020204030204" pitchFamily="34" charset="0"/>
            </a:endParaRPr>
          </a:p>
          <a:p>
            <a:r>
              <a:rPr lang="en-US" dirty="0">
                <a:cs typeface="Calibri" panose="020F0502020204030204" pitchFamily="34" charset="0"/>
              </a:rPr>
              <a:t>To learn what your personal integration figures look like, you can start by requesting a pension estimate from our office or you can run a pension estimate yourself through your CSSB online services account.</a:t>
            </a:r>
          </a:p>
          <a:p>
            <a:endParaRPr lang="en-US" dirty="0">
              <a:cs typeface="Calibri" panose="020F0502020204030204" pitchFamily="34" charset="0"/>
            </a:endParaRPr>
          </a:p>
          <a:p>
            <a:r>
              <a:rPr lang="en-CA" b="1" baseline="0" dirty="0"/>
              <a:t>Why would you choose to integrate?</a:t>
            </a:r>
          </a:p>
          <a:p>
            <a:endParaRPr lang="en-CA" baseline="0" dirty="0"/>
          </a:p>
          <a:p>
            <a:pPr marL="182916" indent="-182916">
              <a:buFont typeface="Arial" panose="020B0604020202020204" pitchFamily="34" charset="0"/>
              <a:buChar char="•"/>
            </a:pPr>
            <a:r>
              <a:rPr lang="en-CA" baseline="0" dirty="0"/>
              <a:t>Integration provides an opportunity to increase your cash flow earlier in retirement</a:t>
            </a:r>
          </a:p>
          <a:p>
            <a:pPr marL="182916" indent="-182916">
              <a:buFont typeface="Arial" panose="020B0604020202020204" pitchFamily="34" charset="0"/>
              <a:buChar char="•"/>
            </a:pPr>
            <a:r>
              <a:rPr lang="en-CA" baseline="0" dirty="0"/>
              <a:t>You may have greater expenses such as travel, children living at home/still in university, or a mortgage</a:t>
            </a:r>
          </a:p>
          <a:p>
            <a:pPr marL="182916" indent="-182916">
              <a:buFont typeface="Arial" panose="020B0604020202020204" pitchFamily="34" charset="0"/>
              <a:buChar char="•"/>
            </a:pPr>
            <a:r>
              <a:rPr lang="en-CA" baseline="0" dirty="0"/>
              <a:t>You may want to delay accessing your personal investments – let your RRSPs grow</a:t>
            </a:r>
          </a:p>
          <a:p>
            <a:pPr marL="182916" indent="-182916">
              <a:buFont typeface="Arial" panose="020B0604020202020204" pitchFamily="34" charset="0"/>
              <a:buChar char="•"/>
            </a:pPr>
            <a:r>
              <a:rPr lang="en-CA" baseline="0" dirty="0"/>
              <a:t>It may enable you to retire at an earlier age – best reason – you need to retire and you can’t without the integration advance</a:t>
            </a:r>
          </a:p>
          <a:p>
            <a:pPr marL="182916" indent="-182916">
              <a:buFont typeface="Arial" panose="020B0604020202020204" pitchFamily="34" charset="0"/>
              <a:buChar char="•"/>
            </a:pPr>
            <a:endParaRPr lang="en-CA" baseline="0" dirty="0"/>
          </a:p>
          <a:p>
            <a:r>
              <a:rPr lang="en-CA" b="1" baseline="0" dirty="0"/>
              <a:t>Why would you choose not to integrate?</a:t>
            </a:r>
          </a:p>
          <a:p>
            <a:endParaRPr lang="en-CA" baseline="0" dirty="0"/>
          </a:p>
          <a:p>
            <a:pPr marL="182916" indent="-182916">
              <a:buFont typeface="Arial" panose="020B0604020202020204" pitchFamily="34" charset="0"/>
              <a:buChar char="•"/>
            </a:pPr>
            <a:r>
              <a:rPr lang="en-CA" baseline="0" dirty="0"/>
              <a:t>You plan to work after retirement and earn additional income – why take the advance/loan and get taxed when you can earn that income – </a:t>
            </a:r>
          </a:p>
          <a:p>
            <a:pPr marL="182916" indent="-182916">
              <a:buFont typeface="Arial" panose="020B0604020202020204" pitchFamily="34" charset="0"/>
              <a:buChar char="•"/>
            </a:pPr>
            <a:r>
              <a:rPr lang="en-CA" baseline="0" dirty="0"/>
              <a:t>It’s on a need basis -  you wouldn’t go to the bank for a loan simply if you wanted the additional income – it’s because you need the income </a:t>
            </a:r>
          </a:p>
          <a:p>
            <a:pPr marL="182916" indent="-182916">
              <a:buFont typeface="Arial" panose="020B0604020202020204" pitchFamily="34" charset="0"/>
              <a:buChar char="•"/>
            </a:pPr>
            <a:r>
              <a:rPr lang="en-CA" baseline="0" dirty="0"/>
              <a:t>You plan to use your Registered Retirement Savings Plan or other investments to supplement your income until you become eligible for CPP and OAS – take the RRSPs rather than integration loan</a:t>
            </a:r>
          </a:p>
          <a:p>
            <a:pPr marL="182916" indent="-182916">
              <a:buFont typeface="Arial" panose="020B0604020202020204" pitchFamily="34" charset="0"/>
              <a:buChar char="•"/>
            </a:pPr>
            <a:r>
              <a:rPr lang="en-CA" baseline="0" dirty="0"/>
              <a:t>You do not need the additional income</a:t>
            </a:r>
          </a:p>
          <a:p>
            <a:pPr marL="182916" indent="-182916">
              <a:buFont typeface="Arial" panose="020B0604020202020204" pitchFamily="34" charset="0"/>
              <a:buChar char="•"/>
            </a:pPr>
            <a:r>
              <a:rPr lang="en-CA" baseline="0" dirty="0"/>
              <a:t>Integration increases your taxable income in earlier years</a:t>
            </a:r>
          </a:p>
          <a:p>
            <a:endParaRPr lang="en-US" dirty="0">
              <a:cs typeface="Calibri" panose="020F0502020204030204" pitchFamily="34" charset="0"/>
            </a:endParaRPr>
          </a:p>
        </p:txBody>
      </p:sp>
    </p:spTree>
    <p:extLst>
      <p:ext uri="{BB962C8B-B14F-4D97-AF65-F5344CB8AC3E}">
        <p14:creationId xmlns:p14="http://schemas.microsoft.com/office/powerpoint/2010/main" val="2989366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2535" y="4311140"/>
            <a:ext cx="6195766" cy="7315509"/>
          </a:xfrm>
        </p:spPr>
        <p:txBody>
          <a:bodyPr/>
          <a:lstStyle/>
          <a:p>
            <a:endParaRPr lang="en-US" b="1" dirty="0"/>
          </a:p>
          <a:p>
            <a:r>
              <a:rPr lang="en-US" b="0" dirty="0"/>
              <a:t>At retirement, member’s have the option to elect a monthly pension or transfer the lump sum value out of the plan.  If transferring, the majority of your funds will be locked-in.  You can transfer them to either a LIRA (locked-in retirement account) or LIF (life income fund) with a financial institution.</a:t>
            </a:r>
          </a:p>
          <a:p>
            <a:endParaRPr lang="en-US" b="0" dirty="0"/>
          </a:p>
          <a:p>
            <a:r>
              <a:rPr lang="en-US" b="0" dirty="0"/>
              <a:t>It’s important to note that the transfer value increases significantly at age 55 with 10 years of service as ancillary benefits, the pension plan’s early retirement provisions, are included at that time.  If you are leaving employment and are just under the age of 55 or have just less than 10 years of service I recommend contacting our office to discuss the implications to your pension.</a:t>
            </a:r>
          </a:p>
          <a:p>
            <a:endParaRPr lang="en-US" b="0" dirty="0"/>
          </a:p>
          <a:p>
            <a:r>
              <a:rPr lang="en-US" b="0" dirty="0"/>
              <a:t>The Income Tax Act limits the amount that can be transferred on a tax sheltered basis. Anything over and above the allowable limit must be paid as a taxable cash payment.  If you have RRSP room available you may apply to the Canada Revenue Agency for permission for us to withhold less taxes at source.  This application form is called T1215 form and can be located on the CRA website.</a:t>
            </a:r>
          </a:p>
          <a:p>
            <a:endParaRPr lang="en-US" b="0" dirty="0"/>
          </a:p>
          <a:p>
            <a:r>
              <a:rPr lang="en-US" b="0" dirty="0"/>
              <a:t>If transferring the funds out of the plan, life insurance does not continue. You can, however, convert to an individual policy with Canada Life by contacting them within 60 days of your date of retirement.</a:t>
            </a:r>
          </a:p>
          <a:p>
            <a:endParaRPr lang="en-US" b="0" dirty="0"/>
          </a:p>
          <a:p>
            <a:endParaRPr lang="en-US" b="0" dirty="0"/>
          </a:p>
          <a:p>
            <a:endParaRPr lang="en-US" b="0" dirty="0"/>
          </a:p>
          <a:p>
            <a:endParaRPr lang="en-US" b="0" dirty="0"/>
          </a:p>
          <a:p>
            <a:endParaRPr lang="en-US" b="0" dirty="0"/>
          </a:p>
          <a:p>
            <a:r>
              <a:rPr lang="en-US" b="0" dirty="0"/>
              <a:t>We say proceed at your own risk as once you transfer the funds out of our plan you assume the investment risk in making them work for your lifetime.  If considering this option you may wish to obtain advice from a financial planner.</a:t>
            </a:r>
          </a:p>
          <a:p>
            <a:endParaRPr lang="en-US" b="0" dirty="0"/>
          </a:p>
          <a:p>
            <a:r>
              <a:rPr lang="en-US" b="0" dirty="0"/>
              <a:t>Check with your employer to determine if this impacts any other benefits you may be entitled to receive. For example, severance benefits.</a:t>
            </a:r>
          </a:p>
          <a:p>
            <a:endParaRPr lang="en-US" b="0" dirty="0"/>
          </a:p>
          <a:p>
            <a:r>
              <a:rPr lang="en-US" b="0" dirty="0"/>
              <a:t>You can obtain an estimate of your transfer value by running a termination estimate through online services.  </a:t>
            </a:r>
          </a:p>
          <a:p>
            <a:endParaRPr lang="en-US" b="0" dirty="0"/>
          </a:p>
          <a:p>
            <a:r>
              <a:rPr lang="en-US" b="0" dirty="0"/>
              <a:t>The process for transferring your funds out of the pension plan is different than when you elect a monthly pension option.  If electing a monthly pension, ideally we want you to return your completed forms 4-6 weeks prior to date of retirement.  When transferring your funds out of the plan, we cannot provide you with transfer forms until after you have left employment.  We have to wait for your employer to provide us with your final service and salary by way of an end of service report.  They won’t send this to us until after they have paid everything out that is owing to you. Therefore it will be several weeks before we receive the end of service report. Once we receive it, legislatively we have up to 60 days to provide you with a package, you then have 120 days to complete and return it to us.  Therefore you should plan for a minimum of 3-6 months following your date of retirement without this income.</a:t>
            </a:r>
            <a:endParaRPr lang="en-US" dirty="0"/>
          </a:p>
          <a:p>
            <a:endParaRPr lang="en-US" dirty="0"/>
          </a:p>
          <a:p>
            <a:r>
              <a:rPr lang="en-US" dirty="0"/>
              <a:t>If you decide to transfer the lump sum value of your pension upon retirement, please let our office know prior to your date of retirement so that we can place a note on your file to ensure we send you the applicable forms.</a:t>
            </a:r>
          </a:p>
          <a:p>
            <a:endParaRPr lang="en-US" dirty="0"/>
          </a:p>
          <a:p>
            <a:endParaRPr lang="en-US" dirty="0"/>
          </a:p>
          <a:p>
            <a:endParaRPr lang="en-US" dirty="0"/>
          </a:p>
        </p:txBody>
      </p:sp>
    </p:spTree>
    <p:extLst>
      <p:ext uri="{BB962C8B-B14F-4D97-AF65-F5344CB8AC3E}">
        <p14:creationId xmlns:p14="http://schemas.microsoft.com/office/powerpoint/2010/main" val="493376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body" idx="1"/>
          </p:nvPr>
        </p:nvSpPr>
        <p:spPr>
          <a:xfrm>
            <a:off x="477747" y="4489703"/>
            <a:ext cx="6165906" cy="5036648"/>
          </a:xfrm>
          <a:ln/>
        </p:spPr>
        <p:txBody>
          <a:bodyPr lIns="93946" tIns="46149" rIns="93946" bIns="46149"/>
          <a:lstStyle/>
          <a:p>
            <a:endParaRPr lang="en-US" altLang="en-US" dirty="0"/>
          </a:p>
          <a:p>
            <a:r>
              <a:rPr lang="en-US" altLang="en-US" dirty="0"/>
              <a:t>In retirement, group life insurance continues automatically if you had coverage at retirement and immediately commenced your pension.</a:t>
            </a:r>
          </a:p>
          <a:p>
            <a:endParaRPr lang="en-US" altLang="en-US" dirty="0"/>
          </a:p>
          <a:p>
            <a:r>
              <a:rPr lang="en-US" altLang="en-US" dirty="0"/>
              <a:t>After your date of retirement you cannot change you class of insurance.  When planning for retirement it is important to review your coverage.  If you feel you have too much or too little coverage and want to change your class, you must do so prior to your date of retirement by contacting your payroll department. </a:t>
            </a:r>
          </a:p>
          <a:p>
            <a:endParaRPr lang="en-US" altLang="en-US" dirty="0"/>
          </a:p>
          <a:p>
            <a:r>
              <a:rPr lang="en-US" altLang="en-US" dirty="0"/>
              <a:t>Our office will provide you with a schedule showing how your insurance changes in retirement.  Your coverage reduces according to a set schedule.  After the age of 73 your coverage remains at $6,000 and you do not make any further contributions. </a:t>
            </a:r>
          </a:p>
          <a:p>
            <a:endParaRPr lang="en-US" altLang="en-US" dirty="0"/>
          </a:p>
          <a:p>
            <a:r>
              <a:rPr lang="en-US" altLang="en-US" dirty="0"/>
              <a:t>At any time, at retirement or any time after retirement, you can elect to immediately reduce your coverage to $6,000 and not pay any further premiums. Once you reduce your coverage you cannot again increase it.</a:t>
            </a:r>
          </a:p>
          <a:p>
            <a:endParaRPr lang="en-US" altLang="en-US" dirty="0"/>
          </a:p>
          <a:p>
            <a:endParaRPr lang="en-US" altLang="en-US" dirty="0"/>
          </a:p>
          <a:p>
            <a:endParaRPr lang="en-US" altLang="en-US" dirty="0"/>
          </a:p>
          <a:p>
            <a:r>
              <a:rPr lang="en-US" altLang="en-US" dirty="0"/>
              <a:t>. </a:t>
            </a:r>
          </a:p>
          <a:p>
            <a:endParaRPr lang="en-GB" altLang="en-US" dirty="0"/>
          </a:p>
        </p:txBody>
      </p:sp>
      <p:sp>
        <p:nvSpPr>
          <p:cNvPr id="206851" name="Rectangle 3"/>
          <p:cNvSpPr>
            <a:spLocks noGrp="1" noRot="1" noChangeAspect="1" noChangeArrowheads="1" noTextEdit="1"/>
          </p:cNvSpPr>
          <p:nvPr>
            <p:ph type="sldImg"/>
          </p:nvPr>
        </p:nvSpPr>
        <p:spPr>
          <a:xfrm>
            <a:off x="441325" y="714375"/>
            <a:ext cx="6280150" cy="3532188"/>
          </a:xfrm>
          <a:ln cap="flat"/>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441325" y="714375"/>
            <a:ext cx="6280150" cy="3532188"/>
          </a:xfrm>
          <a:ln/>
        </p:spPr>
      </p:sp>
      <p:sp>
        <p:nvSpPr>
          <p:cNvPr id="208899" name="Rectangle 3"/>
          <p:cNvSpPr>
            <a:spLocks noGrp="1" noChangeArrowheads="1"/>
          </p:cNvSpPr>
          <p:nvPr>
            <p:ph type="body" idx="1"/>
          </p:nvPr>
        </p:nvSpPr>
        <p:spPr>
          <a:xfrm>
            <a:off x="671831" y="4489704"/>
            <a:ext cx="5971822" cy="4252165"/>
          </a:xfrm>
        </p:spPr>
        <p:txBody>
          <a:bodyPr/>
          <a:lstStyle/>
          <a:p>
            <a:endParaRPr lang="en-US" altLang="en-US" dirty="0"/>
          </a:p>
          <a:p>
            <a:r>
              <a:rPr lang="en-US" altLang="en-US" dirty="0"/>
              <a:t>This chart shows how your coverage changes in retirement.</a:t>
            </a:r>
          </a:p>
          <a:p>
            <a:endParaRPr lang="en-US" altLang="en-US" dirty="0"/>
          </a:p>
          <a:p>
            <a:r>
              <a:rPr lang="en-US" altLang="en-US" dirty="0"/>
              <a:t>If retiring prior to the age of 60 your life insurance coverage automatically reduces to 75% of your pre-retirement coverage.  </a:t>
            </a:r>
          </a:p>
          <a:p>
            <a:endParaRPr lang="en-US" altLang="en-US" dirty="0"/>
          </a:p>
          <a:p>
            <a:r>
              <a:rPr lang="en-US" altLang="en-US" dirty="0"/>
              <a:t>At age 60 it further reduces to 60%, at age 65 to 40% and at age 70 to 15%.  Your premiums also reduce accordingly.  After the age of 73 your coverage remains at $6,000 and you do not pay any further premiums.</a:t>
            </a:r>
          </a:p>
          <a:p>
            <a:endParaRPr lang="en-US" altLang="en-US" dirty="0"/>
          </a:p>
          <a:p>
            <a:r>
              <a:rPr lang="en-US" altLang="en-US" dirty="0"/>
              <a:t>The monthly cost is 23 cents per $1,000 of coverage and is no longer cost shared with the employer.  </a:t>
            </a:r>
          </a:p>
          <a:p>
            <a:endParaRPr lang="en-US" altLang="en-US" dirty="0"/>
          </a:p>
          <a:p>
            <a:endParaRPr lang="en-US" altLang="en-US" dirty="0"/>
          </a:p>
          <a:p>
            <a:endParaRPr lang="en-US" altLang="en-US" dirty="0"/>
          </a:p>
          <a:p>
            <a:endParaRPr lang="en-GB"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498475" y="739775"/>
            <a:ext cx="6478588" cy="3644900"/>
          </a:xfrm>
          <a:ln/>
        </p:spPr>
      </p:sp>
      <p:sp>
        <p:nvSpPr>
          <p:cNvPr id="215043" name="Rectangle 3"/>
          <p:cNvSpPr>
            <a:spLocks noGrp="1" noChangeArrowheads="1"/>
          </p:cNvSpPr>
          <p:nvPr>
            <p:ph type="body" idx="1"/>
          </p:nvPr>
        </p:nvSpPr>
        <p:spPr>
          <a:xfrm>
            <a:off x="581604" y="4636906"/>
            <a:ext cx="6480725" cy="5466813"/>
          </a:xfrm>
        </p:spPr>
        <p:txBody>
          <a:bodyPr/>
          <a:lstStyle/>
          <a:p>
            <a:r>
              <a:rPr lang="en-US" altLang="en-US" dirty="0"/>
              <a:t>This slide now reviews the dependents insurance following retirement. You have the option to continue this insurance into retirement and it continues from what you had as an active employee.</a:t>
            </a:r>
          </a:p>
          <a:p>
            <a:endParaRPr lang="en-US" altLang="en-US" dirty="0"/>
          </a:p>
          <a:p>
            <a:r>
              <a:rPr lang="en-US" altLang="en-US" dirty="0"/>
              <a:t> In this case, it automatically reduces by half of the coverage you had when you were an active employee. So if we take a look at the number of units on the top,  we have your spouse and each child listed and it' shows that same schedule that we looked at on the previous slide but the only difference is those amounts of coverage have reduced by half of what it was on the previous slide as an active employee. </a:t>
            </a:r>
          </a:p>
          <a:p>
            <a:endParaRPr lang="en-US" altLang="en-US" dirty="0"/>
          </a:p>
          <a:p>
            <a:r>
              <a:rPr lang="en-US" altLang="en-US" dirty="0"/>
              <a:t>You're also going to notice that the monthly contribution is no longer a biweekly contribution but it's a monthly contribution and those amounts are noted at the bottom. Again the definition for child is under the age of 22, single and living in North America. For your spouse, it stops once they reach age 70. </a:t>
            </a:r>
          </a:p>
          <a:p>
            <a:endParaRPr lang="en-US" altLang="en-US" dirty="0"/>
          </a:p>
          <a:p>
            <a:r>
              <a:rPr lang="en-US" altLang="en-US" dirty="0"/>
              <a:t>You have the option to cancel your Dependents insurance at any time, but we will need this in writing.</a:t>
            </a:r>
          </a:p>
          <a:p>
            <a:endParaRPr lang="en-US" altLang="en-US" dirty="0"/>
          </a:p>
          <a:p>
            <a:r>
              <a:rPr lang="en-US" altLang="en-US" dirty="0"/>
              <a:t>I’d like to add this along with the decision in key area #4, continuing your life insurance, because if you do have Dependents insurance this is another decision you have to make. Now the main decision you have to make with Dependents insurance is whether to continue it based on the monthly contribution and the number of units you see here, or, whether to cancel it. If you wanted to change the number of units that has to be done prior to retirement when you're an active employee. </a:t>
            </a:r>
          </a:p>
          <a:p>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xfrm>
            <a:off x="522536" y="4489704"/>
            <a:ext cx="6270412" cy="4252165"/>
          </a:xfrm>
        </p:spPr>
        <p:txBody>
          <a:bodyPr/>
          <a:lstStyle/>
          <a:p>
            <a:r>
              <a:rPr lang="en-US" altLang="en-US" dirty="0"/>
              <a:t>Let's review an example for an employee working half time.  You can see on the left-hand side the years the service we are using and for this example, we are using 10 years. For a member retiring part-way through the year, the current year is only being credited to June 30.  You can see the difference in our column for Pensionable Service and for the Qualifying Service.</a:t>
            </a:r>
          </a:p>
          <a:p>
            <a:endParaRPr lang="en-US" altLang="en-US" dirty="0"/>
          </a:p>
          <a:p>
            <a:r>
              <a:rPr lang="en-US" altLang="en-US" dirty="0"/>
              <a:t>Again, your Pensionable Service is counted as long as you are making contributions. Your Qualifying Service is counted every day you were an employee.</a:t>
            </a:r>
          </a:p>
          <a:p>
            <a:endParaRPr lang="en-US" altLang="en-US" dirty="0"/>
          </a:p>
          <a:p>
            <a:r>
              <a:rPr lang="en-US" altLang="en-US" dirty="0"/>
              <a:t>So the Pensionable Service at the bottom totaling five years is because the employee is only working half time and they are only contributing into the pension plan while they are working part-time. </a:t>
            </a:r>
          </a:p>
          <a:p>
            <a:endParaRPr lang="en-US" altLang="en-US" dirty="0"/>
          </a:p>
          <a:p>
            <a:r>
              <a:rPr lang="en-US" altLang="en-US" dirty="0"/>
              <a:t>Whereas when we look at your Qualifying Service for every day you're an employee, it’s showing the 10 years of Qualifying Service, which again, is quite significant.  You can retire anytime after 55, with minimal reduction when you’ve reached 10 years of Qualifying Service. </a:t>
            </a:r>
          </a:p>
          <a:p>
            <a:endParaRPr lang="en-GB"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not already registered for online services, I encourage you to do so.   Here you will be able to run your own life insurance estimate.  </a:t>
            </a:r>
            <a:endParaRPr lang="en-CA" dirty="0"/>
          </a:p>
        </p:txBody>
      </p:sp>
    </p:spTree>
    <p:extLst>
      <p:ext uri="{BB962C8B-B14F-4D97-AF65-F5344CB8AC3E}">
        <p14:creationId xmlns:p14="http://schemas.microsoft.com/office/powerpoint/2010/main" val="829265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597182" y="4489704"/>
            <a:ext cx="5897175" cy="4252165"/>
          </a:xfrm>
        </p:spPr>
        <p:txBody>
          <a:bodyPr/>
          <a:lstStyle/>
          <a:p>
            <a:endParaRPr lang="en-US" altLang="en-US" dirty="0"/>
          </a:p>
          <a:p>
            <a:pPr>
              <a:lnSpc>
                <a:spcPct val="80000"/>
              </a:lnSpc>
            </a:pPr>
            <a:r>
              <a:rPr lang="en-US" altLang="en-US" dirty="0"/>
              <a:t>Employees who terminate or retire due to ill health or injury may apply for a waiver of premiums.  It is important to let both your employer as well as our office know the retirement is due to ill health or injury. </a:t>
            </a:r>
          </a:p>
          <a:p>
            <a:pPr>
              <a:lnSpc>
                <a:spcPct val="80000"/>
              </a:lnSpc>
            </a:pPr>
            <a:endParaRPr lang="en-US" altLang="en-US" sz="800" dirty="0"/>
          </a:p>
          <a:p>
            <a:pPr>
              <a:lnSpc>
                <a:spcPct val="80000"/>
              </a:lnSpc>
            </a:pPr>
            <a:r>
              <a:rPr lang="en-US" altLang="en-US" dirty="0"/>
              <a:t>If approved, life and dependents life insurance continue as if employed until the earlier of age 65, death or recovery,  at no cost. At age 65, regular retirement provisions apply.</a:t>
            </a:r>
          </a:p>
          <a:p>
            <a:pPr>
              <a:lnSpc>
                <a:spcPct val="80000"/>
              </a:lnSpc>
            </a:pPr>
            <a:endParaRPr lang="en-US" altLang="en-US" dirty="0"/>
          </a:p>
          <a:p>
            <a:pPr defTabSz="898136">
              <a:lnSpc>
                <a:spcPct val="80000"/>
              </a:lnSpc>
              <a:defRPr/>
            </a:pPr>
            <a:r>
              <a:rPr lang="en-US" altLang="en-US" dirty="0"/>
              <a:t>Life and dependents life insurance (the spousal portion only) can be converted to a private policy within 60 days of termination or retirement.  So if you are leaving employment prior to the age of 55  or are transferring the lump sum value of your pension to a financial institution, you can convert your life insurance coverage to an individual policy. For members electing a monthly pension option, the first decrease in life insurance coverage (the 25% reduction) can also be converted to an individual policy.  This is a one time conversion only.  The remaining drops in coverage cannot be converted.</a:t>
            </a:r>
          </a:p>
          <a:p>
            <a:pPr defTabSz="898136">
              <a:lnSpc>
                <a:spcPct val="80000"/>
              </a:lnSpc>
              <a:defRPr/>
            </a:pPr>
            <a:endParaRPr lang="en-US" altLang="en-US" dirty="0"/>
          </a:p>
          <a:p>
            <a:pPr defTabSz="898136">
              <a:lnSpc>
                <a:spcPct val="80000"/>
              </a:lnSpc>
              <a:defRPr/>
            </a:pPr>
            <a:r>
              <a:rPr lang="en-US" altLang="en-US" dirty="0"/>
              <a:t>For more information on conversion please contact Deborah Capek. </a:t>
            </a:r>
          </a:p>
          <a:p>
            <a:pPr>
              <a:lnSpc>
                <a:spcPct val="80000"/>
              </a:lnSpc>
            </a:pPr>
            <a:endParaRPr lang="en-US" altLang="en-US" dirty="0"/>
          </a:p>
          <a:p>
            <a:endParaRPr lang="en-US" altLang="en-US" dirty="0"/>
          </a:p>
          <a:p>
            <a:endParaRPr lang="en-US" altLang="en-US" dirty="0"/>
          </a:p>
          <a:p>
            <a:endParaRPr lang="en-US" altLang="en-US" dirty="0"/>
          </a:p>
          <a:p>
            <a:endParaRPr lang="en-US" altLang="en-US" dirty="0"/>
          </a:p>
          <a:p>
            <a:endParaRPr lang="en-GB"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467359" y="4489704"/>
            <a:ext cx="6026999" cy="4252165"/>
          </a:xfrm>
        </p:spPr>
        <p:txBody>
          <a:bodyPr/>
          <a:lstStyle/>
          <a:p>
            <a:endParaRPr lang="en-US" altLang="en-US" dirty="0"/>
          </a:p>
          <a:p>
            <a:pPr lvl="0"/>
            <a:r>
              <a:rPr lang="en-US" dirty="0"/>
              <a:t>Insured members (employees or retirees) who have been diagnosed as terminally ill can apply to receive a prepayment of a portion of their Life Insurance death benefit. </a:t>
            </a:r>
          </a:p>
          <a:p>
            <a:endParaRPr lang="en-US" sz="300" dirty="0"/>
          </a:p>
          <a:p>
            <a:pPr lvl="0"/>
            <a:r>
              <a:rPr lang="en-US" dirty="0"/>
              <a:t>An advance payment of up to $25,000 or 50% of the Life Insurance in force (whichever is the lesser amount) is available.</a:t>
            </a:r>
          </a:p>
          <a:p>
            <a:pPr lvl="0"/>
            <a:endParaRPr lang="en-US" dirty="0"/>
          </a:p>
          <a:p>
            <a:pPr lvl="0"/>
            <a:r>
              <a:rPr lang="en-US" dirty="0"/>
              <a:t>To make application or for further information please contact our office.  You will find our contact information on the last slide.</a:t>
            </a:r>
          </a:p>
          <a:p>
            <a:endParaRPr lang="en-US" altLang="en-US" dirty="0"/>
          </a:p>
          <a:p>
            <a:endParaRPr lang="en-US" altLang="en-US" dirty="0"/>
          </a:p>
          <a:p>
            <a:endParaRPr lang="en-US" altLang="en-US" dirty="0"/>
          </a:p>
          <a:p>
            <a:endParaRPr lang="en-US" altLang="en-US" dirty="0"/>
          </a:p>
          <a:p>
            <a:endParaRPr lang="en-GB"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522536" y="4489704"/>
            <a:ext cx="6121117" cy="4252165"/>
          </a:xfrm>
          <a:ln/>
        </p:spPr>
        <p:txBody>
          <a:bodyPr/>
          <a:lstStyle/>
          <a:p>
            <a:endParaRPr lang="en-GB" altLang="en-US" dirty="0"/>
          </a:p>
        </p:txBody>
      </p:sp>
      <p:sp>
        <p:nvSpPr>
          <p:cNvPr id="51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473201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373239" y="4489704"/>
            <a:ext cx="6494357" cy="3334766"/>
          </a:xfrm>
          <a:ln/>
        </p:spPr>
        <p:txBody>
          <a:bodyPr lIns="93953" tIns="46155" rIns="93953" bIns="46155"/>
          <a:lstStyle/>
          <a:p>
            <a:r>
              <a:rPr lang="en-US" altLang="en-US" dirty="0">
                <a:cs typeface="Calibri" panose="020F0502020204030204" pitchFamily="34" charset="0"/>
              </a:rPr>
              <a:t>CSSB Online Services provide an easy and secure way to access your pension and group insurance information, both before and after retirement. </a:t>
            </a:r>
          </a:p>
          <a:p>
            <a:endParaRPr lang="en-US" altLang="en-US" dirty="0">
              <a:cs typeface="Calibri" panose="020F0502020204030204" pitchFamily="34" charset="0"/>
            </a:endParaRPr>
          </a:p>
          <a:p>
            <a:r>
              <a:rPr lang="en-US" altLang="en-US" dirty="0">
                <a:cs typeface="Calibri" panose="020F0502020204030204" pitchFamily="34" charset="0"/>
              </a:rPr>
              <a:t>A great feature about the Online Services site is that members are able to complete their retirement forms, which is quick and convenient for most people. We encourage you to register if you haven’t already done so.</a:t>
            </a:r>
          </a:p>
          <a:p>
            <a:endParaRPr lang="en-US" altLang="en-US" dirty="0">
              <a:cs typeface="Calibri" panose="020F0502020204030204" pitchFamily="34" charset="0"/>
            </a:endParaRPr>
          </a:p>
          <a:p>
            <a:r>
              <a:rPr lang="en-US" altLang="en-US" dirty="0">
                <a:cs typeface="Calibri" panose="020F0502020204030204" pitchFamily="34" charset="0"/>
              </a:rPr>
              <a:t>An email address will be required to register, and it is recommended to use your home email address since your work email would not be of any use after retirement.</a:t>
            </a:r>
          </a:p>
          <a:p>
            <a:endParaRPr lang="en-US" altLang="en-US" dirty="0">
              <a:cs typeface="Calibri" panose="020F0502020204030204" pitchFamily="34" charset="0"/>
            </a:endParaRPr>
          </a:p>
          <a:p>
            <a:pPr defTabSz="898136">
              <a:defRPr/>
            </a:pPr>
            <a:r>
              <a:rPr lang="en-US" altLang="en-US" dirty="0">
                <a:cs typeface="Calibri" panose="020F0502020204030204" pitchFamily="34" charset="0"/>
              </a:rPr>
              <a:t>For members that have already registered online and who happen to forget the password, you don't have to go through the registration process again, </a:t>
            </a:r>
            <a:r>
              <a:rPr lang="en-US" b="0" i="0" u="none" strike="noStrike" baseline="0" dirty="0">
                <a:cs typeface="Calibri" panose="020F0502020204030204" pitchFamily="34" charset="0"/>
              </a:rPr>
              <a:t>you can click on "Forgot Password" located on the main login page of Online Services. </a:t>
            </a:r>
            <a:endParaRPr lang="en-US" altLang="en-US" dirty="0">
              <a:cs typeface="Calibri" panose="020F0502020204030204" pitchFamily="34" charset="0"/>
            </a:endParaRPr>
          </a:p>
          <a:p>
            <a:endParaRPr lang="en-US" dirty="0">
              <a:cs typeface="Calibri" panose="020F0502020204030204" pitchFamily="34" charset="0"/>
            </a:endParaRPr>
          </a:p>
        </p:txBody>
      </p:sp>
      <p:sp>
        <p:nvSpPr>
          <p:cNvPr id="189443" name="Rectangle 3"/>
          <p:cNvSpPr>
            <a:spLocks noGrp="1" noRot="1" noChangeAspect="1" noChangeArrowheads="1" noTextEdit="1"/>
          </p:cNvSpPr>
          <p:nvPr>
            <p:ph type="sldImg"/>
          </p:nvPr>
        </p:nvSpPr>
        <p:spPr>
          <a:xfrm>
            <a:off x="427038" y="701675"/>
            <a:ext cx="6300787" cy="3544888"/>
          </a:xfrm>
          <a:ln cap="flat"/>
        </p:spPr>
      </p:sp>
    </p:spTree>
    <p:extLst>
      <p:ext uri="{BB962C8B-B14F-4D97-AF65-F5344CB8AC3E}">
        <p14:creationId xmlns:p14="http://schemas.microsoft.com/office/powerpoint/2010/main" val="890081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239" y="4489703"/>
            <a:ext cx="6419709" cy="7130797"/>
          </a:xfrm>
        </p:spPr>
        <p:txBody>
          <a:bodyPr/>
          <a:lstStyle/>
          <a:p>
            <a:r>
              <a:rPr lang="en-US" dirty="0"/>
              <a:t>Here is a screenshot of our Online Services Dashboard once logged in, and to the left-hand side, there is a list of the many services offered online. These features can be used throughout your career such as Account History and some you’ll want to use when completing your retirement forms and I’ll focus on those today.</a:t>
            </a:r>
          </a:p>
          <a:p>
            <a:endParaRPr lang="en-US" dirty="0"/>
          </a:p>
          <a:p>
            <a:pPr defTabSz="898136">
              <a:defRPr/>
            </a:pPr>
            <a:r>
              <a:rPr lang="en-US" dirty="0"/>
              <a:t>I’ll start off with the first arrow pointing to the </a:t>
            </a:r>
            <a:r>
              <a:rPr lang="en-US" b="1" dirty="0"/>
              <a:t>Document Centre </a:t>
            </a:r>
            <a:r>
              <a:rPr lang="en-US" dirty="0"/>
              <a:t>at the top left-hand corner. The Document Centre is used to securely and easily exchange documents with the CSSB - it’s a "Send &amp; Receive" tool. Whether you're an employee or retired member, you will receive documents from us and access them from your Inbox. It also allows you to send us documents.</a:t>
            </a:r>
          </a:p>
          <a:p>
            <a:pPr defTabSz="898136">
              <a:defRPr/>
            </a:pPr>
            <a:endParaRPr lang="en-US" dirty="0"/>
          </a:p>
          <a:p>
            <a:pPr defTabSz="898136">
              <a:defRPr/>
            </a:pPr>
            <a:r>
              <a:rPr lang="en-US" dirty="0"/>
              <a:t>This is useful when your receiving your retirement estimate package and remitting the signed retirement forms. </a:t>
            </a:r>
          </a:p>
          <a:p>
            <a:pPr defTabSz="898136">
              <a:defRPr/>
            </a:pPr>
            <a:endParaRPr lang="en-US" dirty="0"/>
          </a:p>
          <a:p>
            <a:pPr defTabSz="898136">
              <a:defRPr/>
            </a:pPr>
            <a:r>
              <a:rPr lang="en-US" dirty="0"/>
              <a:t>I’ll jump to the 3</a:t>
            </a:r>
            <a:r>
              <a:rPr lang="en-US" baseline="30000" dirty="0"/>
              <a:t>rd</a:t>
            </a:r>
            <a:r>
              <a:rPr lang="en-US" dirty="0"/>
              <a:t> arrow for the </a:t>
            </a:r>
            <a:r>
              <a:rPr lang="en-US" b="1" dirty="0"/>
              <a:t>Insurance Estimate</a:t>
            </a:r>
            <a:r>
              <a:rPr lang="en-US" dirty="0"/>
              <a:t>. Here you can run different life insurance estimates, as an employee or a retiree, based on all levels and/or different salary. After you run an estimate, a printable version will automatically be sent to your online services Inbox.</a:t>
            </a:r>
          </a:p>
          <a:p>
            <a:endParaRPr lang="en-US" dirty="0"/>
          </a:p>
          <a:p>
            <a:r>
              <a:rPr lang="en-US" dirty="0"/>
              <a:t>Next is the </a:t>
            </a:r>
            <a:r>
              <a:rPr lang="en-US" b="1" dirty="0"/>
              <a:t>Register for Group Seminars</a:t>
            </a:r>
            <a:r>
              <a:rPr lang="en-US" dirty="0"/>
              <a:t> tab</a:t>
            </a:r>
            <a:r>
              <a:rPr lang="en-US" b="1" dirty="0"/>
              <a:t>. </a:t>
            </a:r>
            <a:r>
              <a:rPr lang="en-US" dirty="0"/>
              <a:t>CSSB offers half-day sessions designed for employees who are planning for retirement. They are presented in-person throughout Manitoba and are also offered live online. </a:t>
            </a:r>
          </a:p>
          <a:p>
            <a:endParaRPr lang="en-US" dirty="0"/>
          </a:p>
          <a:p>
            <a:endParaRPr lang="en-US" dirty="0"/>
          </a:p>
          <a:p>
            <a:r>
              <a:rPr lang="en-US" dirty="0"/>
              <a:t>The Pre-Retirement Seminar schedule and registration information are available on our website and through your online account. </a:t>
            </a:r>
          </a:p>
          <a:p>
            <a:endParaRPr lang="en-US" dirty="0"/>
          </a:p>
          <a:p>
            <a:r>
              <a:rPr lang="en-US" b="1" dirty="0"/>
              <a:t>Income Tax Estimate</a:t>
            </a:r>
            <a:r>
              <a:rPr lang="en-US" b="0" dirty="0"/>
              <a:t>. To get a better idea of the net amount of pension you will received, you can use this tax estimate to get an approximate amount of income tax would be deducted based on your monthly gross amount, if any. </a:t>
            </a:r>
          </a:p>
          <a:p>
            <a:pPr defTabSz="898136">
              <a:defRPr/>
            </a:pPr>
            <a:endParaRPr lang="en-US" b="0" dirty="0"/>
          </a:p>
          <a:p>
            <a:pPr defTabSz="898136">
              <a:defRPr/>
            </a:pPr>
            <a:r>
              <a:rPr lang="en-US" dirty="0"/>
              <a:t>I’ll now expand a bit more on the arrow pointing to </a:t>
            </a:r>
            <a:r>
              <a:rPr lang="en-US" b="1" dirty="0"/>
              <a:t>Pension Estimate.</a:t>
            </a:r>
            <a:endParaRPr lang="en-CA" dirty="0">
              <a:effectLst/>
              <a:ea typeface="Times New Roman" panose="02020603050405020304" pitchFamily="18" charset="0"/>
              <a:cs typeface="Calibri" panose="020F0502020204030204" pitchFamily="34" charset="0"/>
            </a:endParaRPr>
          </a:p>
          <a:p>
            <a:endParaRPr lang="en-US" b="1" dirty="0"/>
          </a:p>
          <a:p>
            <a:endParaRPr lang="en-US" dirty="0"/>
          </a:p>
          <a:p>
            <a:endParaRPr lang="en-US" dirty="0"/>
          </a:p>
          <a:p>
            <a:endParaRPr lang="en-US" dirty="0"/>
          </a:p>
        </p:txBody>
      </p:sp>
    </p:spTree>
    <p:extLst>
      <p:ext uri="{BB962C8B-B14F-4D97-AF65-F5344CB8AC3E}">
        <p14:creationId xmlns:p14="http://schemas.microsoft.com/office/powerpoint/2010/main" val="433209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240" y="4489703"/>
            <a:ext cx="6419708" cy="3530189"/>
          </a:xfrm>
        </p:spPr>
        <p:txBody>
          <a:bodyPr/>
          <a:lstStyle/>
          <a:p>
            <a:r>
              <a:rPr lang="en-US" dirty="0"/>
              <a:t>After clicking “Pension Estimate” it brings you to this next screen. </a:t>
            </a:r>
          </a:p>
          <a:p>
            <a:endParaRPr lang="en-US" dirty="0"/>
          </a:p>
          <a:p>
            <a:r>
              <a:rPr lang="en-US" dirty="0"/>
              <a:t>Here you can run pension estimates according to a specific retirement age or date.  Or you can have the system run an estimate at your earliest eligible date or your earliest unreduced date. </a:t>
            </a:r>
          </a:p>
          <a:p>
            <a:endParaRPr lang="en-US" dirty="0"/>
          </a:p>
          <a:p>
            <a:r>
              <a:rPr lang="en-US" dirty="0"/>
              <a:t>You’ll likely want to run several pension estimates to help determine the retirement date that is best for you.  You can run estimates with and without banked vacation days you plan on cashing out at retirement.</a:t>
            </a:r>
          </a:p>
          <a:p>
            <a:endParaRPr lang="en-US" dirty="0"/>
          </a:p>
          <a:p>
            <a:r>
              <a:rPr lang="en-US" dirty="0"/>
              <a:t>If you haven’t yet added your spouse’s information to your online account, you can do so by clicking “Edit Spouse” located under the Vacation days.  This will allow you to see the joint survivor pension options when you run a Pension Estimate. Alternatively, you can use the “Edit my Profile” feature accessible from the dashboard. </a:t>
            </a:r>
          </a:p>
          <a:p>
            <a:endParaRPr lang="en-US" dirty="0"/>
          </a:p>
          <a:p>
            <a:endParaRPr lang="en-US" dirty="0"/>
          </a:p>
        </p:txBody>
      </p:sp>
    </p:spTree>
    <p:extLst>
      <p:ext uri="{BB962C8B-B14F-4D97-AF65-F5344CB8AC3E}">
        <p14:creationId xmlns:p14="http://schemas.microsoft.com/office/powerpoint/2010/main" val="13771621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240" y="4489703"/>
            <a:ext cx="6419708" cy="3530189"/>
          </a:xfrm>
        </p:spPr>
        <p:txBody>
          <a:bodyPr/>
          <a:lstStyle/>
          <a:p>
            <a:r>
              <a:rPr lang="en-US" dirty="0"/>
              <a:t>After clicking “Pension Estimate” it brings you to this next screen. </a:t>
            </a:r>
          </a:p>
          <a:p>
            <a:endParaRPr lang="en-US" dirty="0"/>
          </a:p>
          <a:p>
            <a:r>
              <a:rPr lang="en-US" dirty="0"/>
              <a:t>Here you can run pension estimates according to a specific retirement age or date.  Or you can have the system run an estimate at your earliest eligible date or your earliest unreduced date. </a:t>
            </a:r>
          </a:p>
          <a:p>
            <a:endParaRPr lang="en-US" dirty="0"/>
          </a:p>
          <a:p>
            <a:r>
              <a:rPr lang="en-US" dirty="0"/>
              <a:t>You’ll likely want to run several pension estimates to help determine the retirement date that is best for you.  You can run estimates with and without banked vacation days you plan on cashing out at retirement.</a:t>
            </a:r>
          </a:p>
          <a:p>
            <a:endParaRPr lang="en-US" dirty="0"/>
          </a:p>
          <a:p>
            <a:r>
              <a:rPr lang="en-US" dirty="0"/>
              <a:t>If you haven’t yet added your spouse’s information to your online account, you can do so by clicking “Edit Spouse” located under the Vacation days.  This will allow you to see the joint survivor pension options when you run a Pension Estimate. Alternatively, you can use the “Edit my Profile” feature accessible from the dashboard. </a:t>
            </a:r>
          </a:p>
          <a:p>
            <a:endParaRPr lang="en-US" dirty="0"/>
          </a:p>
          <a:p>
            <a:endParaRPr lang="en-US" dirty="0"/>
          </a:p>
        </p:txBody>
      </p:sp>
    </p:spTree>
    <p:extLst>
      <p:ext uri="{BB962C8B-B14F-4D97-AF65-F5344CB8AC3E}">
        <p14:creationId xmlns:p14="http://schemas.microsoft.com/office/powerpoint/2010/main" val="3289941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522536" y="4489704"/>
            <a:ext cx="6121117" cy="4252165"/>
          </a:xfrm>
          <a:ln/>
        </p:spPr>
        <p:txBody>
          <a:bodyPr/>
          <a:lstStyle/>
          <a:p>
            <a:endParaRPr lang="en-GB" altLang="en-US" dirty="0"/>
          </a:p>
        </p:txBody>
      </p:sp>
      <p:sp>
        <p:nvSpPr>
          <p:cNvPr id="51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549763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714375"/>
            <a:ext cx="4378325" cy="2462213"/>
          </a:xfrm>
        </p:spPr>
      </p:sp>
      <p:sp>
        <p:nvSpPr>
          <p:cNvPr id="3" name="Notes Placeholder 2"/>
          <p:cNvSpPr>
            <a:spLocks noGrp="1"/>
          </p:cNvSpPr>
          <p:nvPr>
            <p:ph type="body" idx="1"/>
          </p:nvPr>
        </p:nvSpPr>
        <p:spPr>
          <a:xfrm>
            <a:off x="389467" y="3408680"/>
            <a:ext cx="6387253" cy="5887720"/>
          </a:xfrm>
        </p:spPr>
        <p:txBody>
          <a:bodyPr/>
          <a:lstStyle/>
          <a:p>
            <a:r>
              <a:rPr lang="en-US" dirty="0"/>
              <a:t>Starting your pension isn’t difficult but you’ll need to make a number of decisions leading up to your retirement:</a:t>
            </a:r>
          </a:p>
          <a:p>
            <a:pPr marL="168401" indent="-168401">
              <a:buFontTx/>
              <a:buChar char="-"/>
            </a:pPr>
            <a:r>
              <a:rPr lang="en-US" dirty="0"/>
              <a:t>First of all, you need to determine your retirement date and inform our office by applying to start your pension. This is a separate step from notifying your employer about your retirement date. </a:t>
            </a:r>
          </a:p>
          <a:p>
            <a:pPr marL="168401" indent="-168401">
              <a:buFontTx/>
              <a:buChar char="-"/>
            </a:pPr>
            <a:r>
              <a:rPr lang="en-US" dirty="0"/>
              <a:t>You need to decide if and how many vacation credits you’ll bank to cash out at retirement. Contact your employer if you’re looking for information about banking vacation.</a:t>
            </a:r>
          </a:p>
          <a:p>
            <a:pPr marL="168401" indent="-168401" defTabSz="931774" eaLnBrk="0" fontAlgn="base" hangingPunct="0">
              <a:spcBef>
                <a:spcPct val="30000"/>
              </a:spcBef>
              <a:spcAft>
                <a:spcPct val="0"/>
              </a:spcAft>
              <a:buFontTx/>
              <a:buChar char="-"/>
              <a:defRPr/>
            </a:pPr>
            <a:r>
              <a:rPr lang="en-US" dirty="0">
                <a:effectLst/>
                <a:ea typeface="Times New Roman" panose="02020603050405020304" pitchFamily="18" charset="0"/>
                <a:cs typeface="Calibri" panose="020F0502020204030204" pitchFamily="34" charset="0"/>
              </a:rPr>
              <a:t>If you have periods of employment that aren’t included as pensionable service, you may want to investigate purchasing all or some of that service. Purchasing eligible past service may increase your monthly pension.</a:t>
            </a:r>
            <a:endParaRPr lang="en-CA" dirty="0">
              <a:effectLst/>
              <a:ea typeface="Times New Roman" panose="02020603050405020304" pitchFamily="18" charset="0"/>
              <a:cs typeface="Calibri" panose="020F0502020204030204" pitchFamily="34" charset="0"/>
            </a:endParaRPr>
          </a:p>
          <a:p>
            <a:pPr marL="168401" indent="-168401">
              <a:buFontTx/>
              <a:buChar char="-"/>
            </a:pPr>
            <a:r>
              <a:rPr lang="en-US" dirty="0">
                <a:cs typeface="Calibri" panose="020F0502020204030204" pitchFamily="34" charset="0"/>
              </a:rPr>
              <a:t>You need to select a pension option. </a:t>
            </a:r>
            <a:r>
              <a:rPr lang="en-US" dirty="0">
                <a:effectLst/>
                <a:ea typeface="Times New Roman" panose="02020603050405020304" pitchFamily="18" charset="0"/>
                <a:cs typeface="Calibri" panose="020F0502020204030204" pitchFamily="34" charset="0"/>
              </a:rPr>
              <a:t>Running pension estimates through your online services account or requesting them from our office can help you understand your options. </a:t>
            </a:r>
            <a:endParaRPr lang="en-US" dirty="0">
              <a:cs typeface="Calibri" panose="020F0502020204030204" pitchFamily="34" charset="0"/>
            </a:endParaRPr>
          </a:p>
          <a:p>
            <a:pPr marL="168401" indent="-168401">
              <a:buFontTx/>
              <a:buChar char="-"/>
            </a:pPr>
            <a:r>
              <a:rPr lang="en-US" dirty="0"/>
              <a:t>You can choose whether you’d like to integrate your pension with Canada Pension Plan and/or the Old Age Security pension. You should contact Service Canada directly about estimating those values and applying to commence those benefits. </a:t>
            </a:r>
          </a:p>
          <a:p>
            <a:pPr marL="168401" indent="-168401">
              <a:buFontTx/>
              <a:buChar char="-"/>
            </a:pPr>
            <a:r>
              <a:rPr lang="en-US" dirty="0"/>
              <a:t>You need to decide regarding your group life and dependents insurance and retiree health insurance in retirement.</a:t>
            </a:r>
          </a:p>
          <a:p>
            <a:pPr marL="168401" indent="-168401">
              <a:buFontTx/>
              <a:buChar char="-"/>
            </a:pPr>
            <a:r>
              <a:rPr lang="en-US" dirty="0"/>
              <a:t>You’ll have to choose how you want to apply to start your pension – online or on paper. Yo</a:t>
            </a:r>
            <a:r>
              <a:rPr lang="en-US" altLang="en-US" dirty="0">
                <a:cs typeface="Calibri" panose="020F0502020204030204" pitchFamily="34" charset="0"/>
              </a:rPr>
              <a:t>ur pension does not start automatically! </a:t>
            </a:r>
            <a:endParaRPr lang="en-CA" dirty="0"/>
          </a:p>
          <a:p>
            <a:pPr defTabSz="931774" eaLnBrk="0" fontAlgn="base" hangingPunct="0">
              <a:spcBef>
                <a:spcPct val="30000"/>
              </a:spcBef>
              <a:spcAft>
                <a:spcPct val="0"/>
              </a:spcAft>
              <a:defRPr/>
            </a:pPr>
            <a:endParaRPr lang="en-CA" dirty="0"/>
          </a:p>
          <a:p>
            <a:pPr defTabSz="931774" eaLnBrk="0" fontAlgn="base" hangingPunct="0">
              <a:spcBef>
                <a:spcPct val="30000"/>
              </a:spcBef>
              <a:spcAft>
                <a:spcPct val="0"/>
              </a:spcAft>
              <a:defRPr/>
            </a:pPr>
            <a:r>
              <a:rPr lang="en-CA" dirty="0"/>
              <a:t>I encourage you to view all of the segments that make up the pre-retirement seminar to help you make these important decisions.  </a:t>
            </a:r>
          </a:p>
          <a:p>
            <a:endParaRPr lang="en-CA" dirty="0"/>
          </a:p>
          <a:p>
            <a:r>
              <a:rPr lang="en-US" dirty="0">
                <a:solidFill>
                  <a:srgbClr val="000000"/>
                </a:solidFill>
                <a:effectLst/>
                <a:ea typeface="Times New Roman" panose="02020603050405020304" pitchFamily="18" charset="0"/>
                <a:cs typeface="Calibri" panose="020F0502020204030204" pitchFamily="34" charset="0"/>
              </a:rPr>
              <a:t>CSSB staff can answer your pension </a:t>
            </a:r>
            <a:r>
              <a:rPr lang="en-US" dirty="0">
                <a:solidFill>
                  <a:srgbClr val="000000"/>
                </a:solidFill>
                <a:ea typeface="Times New Roman" panose="02020603050405020304" pitchFamily="18" charset="0"/>
                <a:cs typeface="Calibri" panose="020F0502020204030204" pitchFamily="34" charset="0"/>
              </a:rPr>
              <a:t>and insurance </a:t>
            </a:r>
            <a:r>
              <a:rPr lang="en-US" dirty="0">
                <a:solidFill>
                  <a:srgbClr val="000000"/>
                </a:solidFill>
                <a:effectLst/>
                <a:ea typeface="Times New Roman" panose="02020603050405020304" pitchFamily="18" charset="0"/>
                <a:cs typeface="Calibri" panose="020F0502020204030204" pitchFamily="34" charset="0"/>
              </a:rPr>
              <a:t>questions or help you complete your retirement forms by phone, email, in person and in virtual meetings. </a:t>
            </a:r>
            <a:endParaRPr lang="en-CA" dirty="0">
              <a:effectLst/>
              <a:ea typeface="Times New Roman" panose="02020603050405020304" pitchFamily="18" charset="0"/>
              <a:cs typeface="Calibri" panose="020F0502020204030204" pitchFamily="34" charset="0"/>
            </a:endParaRPr>
          </a:p>
          <a:p>
            <a:r>
              <a:rPr lang="en-US" dirty="0">
                <a:solidFill>
                  <a:srgbClr val="000000"/>
                </a:solidFill>
                <a:effectLst/>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endParaRPr lang="en-CA" dirty="0"/>
          </a:p>
          <a:p>
            <a:endParaRPr lang="en-CA" dirty="0"/>
          </a:p>
          <a:p>
            <a:pPr marL="168401" indent="-168401">
              <a:buFontTx/>
              <a:buChar char="-"/>
            </a:pPr>
            <a:endParaRPr lang="en-CA" dirty="0"/>
          </a:p>
          <a:p>
            <a:pPr marL="168401" indent="-168401">
              <a:buFontTx/>
              <a:buChar char="-"/>
            </a:pPr>
            <a:endParaRPr lang="en-US" dirty="0"/>
          </a:p>
        </p:txBody>
      </p:sp>
    </p:spTree>
    <p:extLst>
      <p:ext uri="{BB962C8B-B14F-4D97-AF65-F5344CB8AC3E}">
        <p14:creationId xmlns:p14="http://schemas.microsoft.com/office/powerpoint/2010/main" val="395578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240" y="4489704"/>
            <a:ext cx="6419709" cy="4496816"/>
          </a:xfrm>
        </p:spPr>
        <p:txBody>
          <a:bodyPr/>
          <a:lstStyle/>
          <a:p>
            <a:r>
              <a:rPr lang="en-US" dirty="0">
                <a:cs typeface="Calibri" panose="020F0502020204030204" pitchFamily="34" charset="0"/>
              </a:rPr>
              <a:t>The pension formula uses an average of your highest five years throughout your career.</a:t>
            </a:r>
          </a:p>
          <a:p>
            <a:endParaRPr lang="en-US" dirty="0">
              <a:cs typeface="Calibri" panose="020F0502020204030204" pitchFamily="34" charset="0"/>
            </a:endParaRPr>
          </a:p>
          <a:p>
            <a:r>
              <a:rPr lang="en-US" dirty="0">
                <a:cs typeface="Calibri" panose="020F0502020204030204" pitchFamily="34" charset="0"/>
              </a:rPr>
              <a:t>Your salary used to determine your average are your regular earning as provided by your employer.</a:t>
            </a:r>
          </a:p>
          <a:p>
            <a:endParaRPr lang="en-US" dirty="0">
              <a:cs typeface="Calibri" panose="020F0502020204030204" pitchFamily="34" charset="0"/>
            </a:endParaRPr>
          </a:p>
          <a:p>
            <a:r>
              <a:rPr lang="en-US" dirty="0">
                <a:cs typeface="Calibri" panose="020F0502020204030204" pitchFamily="34" charset="0"/>
              </a:rPr>
              <a:t>Your pensionable salary typically includes any retroactive salary adjustment with the exception that you’ve transferred out your funds. The earnings impacted by the MGEU contract settlement in the fall of 2022 will be included when calculating your best five years if they fall within that range. </a:t>
            </a:r>
          </a:p>
          <a:p>
            <a:endParaRPr lang="en-US" dirty="0">
              <a:cs typeface="Calibri" panose="020F0502020204030204" pitchFamily="34" charset="0"/>
            </a:endParaRPr>
          </a:p>
          <a:p>
            <a:r>
              <a:rPr lang="en-US" dirty="0">
                <a:cs typeface="Calibri" panose="020F0502020204030204" pitchFamily="34" charset="0"/>
              </a:rPr>
              <a:t>The lump sum you receive when you cash out your vacation days at retirement are pensionable and used in your average. </a:t>
            </a:r>
          </a:p>
          <a:p>
            <a:endParaRPr lang="en-US" dirty="0">
              <a:cs typeface="Calibri" panose="020F0502020204030204" pitchFamily="34" charset="0"/>
            </a:endParaRPr>
          </a:p>
          <a:p>
            <a:r>
              <a:rPr lang="en-US" dirty="0">
                <a:cs typeface="Calibri" panose="020F0502020204030204" pitchFamily="34" charset="0"/>
              </a:rPr>
              <a:t>Depending on your employer, if you’re in receipt of the long term disability and accruing a pension benefit while in receipt of CSSB disability allowances, the reported earnings will be used in your pension calculation. </a:t>
            </a:r>
          </a:p>
          <a:p>
            <a:pPr lvl="1"/>
            <a:endParaRPr lang="en-US" dirty="0">
              <a:cs typeface="Calibri" panose="020F0502020204030204" pitchFamily="34" charset="0"/>
            </a:endParaRPr>
          </a:p>
          <a:p>
            <a:r>
              <a:rPr lang="en-US" dirty="0">
                <a:cs typeface="Calibri" panose="020F0502020204030204" pitchFamily="34" charset="0"/>
              </a:rPr>
              <a:t>Your pensionable salary excludes any earnings while working under contract or when working overtime. Your employer doesn’t report your severance pay as it is not pensionable.</a:t>
            </a:r>
            <a:endParaRPr lang="en-CA" dirty="0">
              <a:cs typeface="Calibri" panose="020F0502020204030204" pitchFamily="34" charset="0"/>
            </a:endParaRPr>
          </a:p>
          <a:p>
            <a:endParaRPr lang="en-CA" dirty="0"/>
          </a:p>
        </p:txBody>
      </p:sp>
    </p:spTree>
    <p:extLst>
      <p:ext uri="{BB962C8B-B14F-4D97-AF65-F5344CB8AC3E}">
        <p14:creationId xmlns:p14="http://schemas.microsoft.com/office/powerpoint/2010/main" val="3098885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89704"/>
            <a:ext cx="6309360" cy="4252165"/>
          </a:xfrm>
        </p:spPr>
        <p:txBody>
          <a:bodyPr/>
          <a:lstStyle/>
          <a:p>
            <a:r>
              <a:rPr lang="en-US" dirty="0">
                <a:cs typeface="Calibri" panose="020F0502020204030204" pitchFamily="34" charset="0"/>
              </a:rPr>
              <a:t>If you want the pension to start…</a:t>
            </a:r>
          </a:p>
          <a:p>
            <a:r>
              <a:rPr lang="en-US" dirty="0">
                <a:cs typeface="Calibri" panose="020F0502020204030204" pitchFamily="34" charset="0"/>
              </a:rPr>
              <a:t>You must submit your completed retirements form to our office PRIOR to your retirement date.</a:t>
            </a:r>
          </a:p>
          <a:p>
            <a:endParaRPr lang="en-US" dirty="0">
              <a:cs typeface="Calibri" panose="020F0502020204030204" pitchFamily="34" charset="0"/>
            </a:endParaRPr>
          </a:p>
          <a:p>
            <a:pPr defTabSz="931774" eaLnBrk="0" fontAlgn="base" hangingPunct="0">
              <a:spcBef>
                <a:spcPct val="30000"/>
              </a:spcBef>
              <a:spcAft>
                <a:spcPct val="0"/>
              </a:spcAft>
              <a:defRPr/>
            </a:pPr>
            <a:r>
              <a:rPr lang="en-US" dirty="0"/>
              <a:t>Once the retirement forms are received by the CSSB, they are reviewed to ensure they have been fully completed, timelines have been met and supporting documents have been provided.  </a:t>
            </a:r>
            <a:r>
              <a:rPr lang="en-US" b="1" dirty="0"/>
              <a:t>Confirmation letters </a:t>
            </a:r>
            <a:r>
              <a:rPr lang="en-US" dirty="0"/>
              <a:t>are then generated and uploaded to your online services Inbox. Please look out for those letters within a few weeks after remitted your forms. If you haven’t received them, it’s important to follow-up with our office prior to your retirement date.</a:t>
            </a:r>
          </a:p>
          <a:p>
            <a:endParaRPr lang="en-CA" dirty="0">
              <a:effectLst/>
              <a:ea typeface="Times New Roman" panose="02020603050405020304" pitchFamily="18" charset="0"/>
              <a:cs typeface="Calibri" panose="020F0502020204030204" pitchFamily="34" charset="0"/>
            </a:endParaRPr>
          </a:p>
          <a:p>
            <a:pPr defTabSz="898136">
              <a:defRPr/>
            </a:pPr>
            <a:r>
              <a:rPr lang="en-US" dirty="0">
                <a:effectLst/>
                <a:ea typeface="Times New Roman" panose="02020603050405020304" pitchFamily="18" charset="0"/>
                <a:cs typeface="Calibri" panose="020F0502020204030204" pitchFamily="34" charset="0"/>
              </a:rPr>
              <a:t>Your choice of retirement date is between you and your employer. The pension plan allows a retirement date to be any day of the year, even if it’s a day you don’t normally report to work. </a:t>
            </a:r>
            <a:r>
              <a:rPr lang="en-US" altLang="en-US" dirty="0">
                <a:cs typeface="Calibri" panose="020F0502020204030204" pitchFamily="34" charset="0"/>
              </a:rPr>
              <a:t>Your retirement date is the last day you are employed and your pension effective date is the day after, </a:t>
            </a:r>
            <a:r>
              <a:rPr lang="en-US" altLang="en-US" u="sng" dirty="0">
                <a:cs typeface="Calibri" panose="020F0502020204030204" pitchFamily="34" charset="0"/>
              </a:rPr>
              <a:t>but it depends on when your forms are provided</a:t>
            </a:r>
            <a:r>
              <a:rPr lang="en-US" altLang="en-US" dirty="0">
                <a:cs typeface="Calibri" panose="020F0502020204030204" pitchFamily="34" charset="0"/>
              </a:rPr>
              <a:t>.</a:t>
            </a:r>
          </a:p>
          <a:p>
            <a:endParaRPr lang="en-CA" dirty="0"/>
          </a:p>
        </p:txBody>
      </p:sp>
    </p:spTree>
    <p:extLst>
      <p:ext uri="{BB962C8B-B14F-4D97-AF65-F5344CB8AC3E}">
        <p14:creationId xmlns:p14="http://schemas.microsoft.com/office/powerpoint/2010/main" val="748856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239" y="4489704"/>
            <a:ext cx="6345061" cy="4252165"/>
          </a:xfrm>
        </p:spPr>
        <p:txBody>
          <a:bodyPr/>
          <a:lstStyle/>
          <a:p>
            <a:r>
              <a:rPr lang="en-US" dirty="0"/>
              <a:t>Near the bottom of the list, you will see the feature that allows members to Complete Retirement Forms online. Keep in mind that this will only appears when you are eligible to retire so if you are looking at the online services dashboard at age 53, you’re not going to see the Complete Retirement Forms option as you are not within 6 months of your retirement date. </a:t>
            </a:r>
          </a:p>
          <a:p>
            <a:endParaRPr lang="en-US" dirty="0"/>
          </a:p>
          <a:p>
            <a:r>
              <a:rPr lang="en-US" dirty="0"/>
              <a:t>This option will appear if you are 6 months prior to turning age 55, or after age 55. </a:t>
            </a:r>
          </a:p>
          <a:p>
            <a:endParaRPr lang="en-US" dirty="0"/>
          </a:p>
          <a:p>
            <a:r>
              <a:rPr lang="en-US" dirty="0"/>
              <a:t>.</a:t>
            </a:r>
          </a:p>
          <a:p>
            <a:endParaRPr lang="en-US" dirty="0"/>
          </a:p>
        </p:txBody>
      </p:sp>
    </p:spTree>
    <p:extLst>
      <p:ext uri="{BB962C8B-B14F-4D97-AF65-F5344CB8AC3E}">
        <p14:creationId xmlns:p14="http://schemas.microsoft.com/office/powerpoint/2010/main" val="4332092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888" y="4489705"/>
            <a:ext cx="6270412" cy="2636307"/>
          </a:xfrm>
        </p:spPr>
        <p:txBody>
          <a:bodyPr/>
          <a:lstStyle/>
          <a:p>
            <a:r>
              <a:rPr lang="en-US" dirty="0"/>
              <a:t>Completing your retirements forms online is a 10-step process that will take you through your decisions.   </a:t>
            </a:r>
          </a:p>
          <a:p>
            <a:endParaRPr lang="en-US" dirty="0"/>
          </a:p>
          <a:p>
            <a:r>
              <a:rPr lang="en-US" dirty="0"/>
              <a:t>You can see for the first step it's asking you to select your retirement date. The next option is the spousal information. As you go along the process, you can click on "Next," but you also have the option available to "Save for Later“ if you need to.</a:t>
            </a:r>
          </a:p>
          <a:p>
            <a:endParaRPr lang="en-US" dirty="0"/>
          </a:p>
          <a:p>
            <a:endParaRPr lang="en-CA" dirty="0"/>
          </a:p>
        </p:txBody>
      </p:sp>
    </p:spTree>
    <p:extLst>
      <p:ext uri="{BB962C8B-B14F-4D97-AF65-F5344CB8AC3E}">
        <p14:creationId xmlns:p14="http://schemas.microsoft.com/office/powerpoint/2010/main" val="40417486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240" y="4489704"/>
            <a:ext cx="6494356" cy="4252165"/>
          </a:xfrm>
        </p:spPr>
        <p:txBody>
          <a:bodyPr/>
          <a:lstStyle/>
          <a:p>
            <a:pPr defTabSz="898136">
              <a:defRPr/>
            </a:pPr>
            <a:r>
              <a:rPr lang="en-US" dirty="0">
                <a:cs typeface="Calibri" panose="020F0502020204030204" pitchFamily="34" charset="0"/>
              </a:rPr>
              <a:t>Once you’ve gone through the steps, this is the screen </a:t>
            </a:r>
            <a:r>
              <a:rPr lang="en-US" dirty="0"/>
              <a:t>where you will be able to either print the forms yourself, sign and return them to our office, or if you need, our office print them for you and mail them to your home.</a:t>
            </a:r>
          </a:p>
          <a:p>
            <a:endParaRPr lang="en-US" dirty="0">
              <a:cs typeface="Calibri" panose="020F0502020204030204" pitchFamily="34" charset="0"/>
            </a:endParaRPr>
          </a:p>
          <a:p>
            <a:r>
              <a:rPr lang="en-US" dirty="0">
                <a:cs typeface="Calibri" panose="020F0502020204030204" pitchFamily="34" charset="0"/>
              </a:rPr>
              <a:t>You'll have to sign the one page 2-sided form outlining a summary of the options and items selected. At this point, you may have to provide additional information such as proof of age and the waiver forms which would have to be submitted to our office along with the signed retirement forms.</a:t>
            </a:r>
          </a:p>
          <a:p>
            <a:endParaRPr lang="en-US" dirty="0">
              <a:cs typeface="Calibri" panose="020F0502020204030204" pitchFamily="34" charset="0"/>
            </a:endParaRPr>
          </a:p>
          <a:p>
            <a:pPr algn="l">
              <a:buFont typeface="Arial" panose="020B0604020202020204" pitchFamily="34" charset="0"/>
              <a:buNone/>
            </a:pPr>
            <a:r>
              <a:rPr lang="en-US" i="0" dirty="0">
                <a:effectLst/>
                <a:cs typeface="Calibri" panose="020F0502020204030204" pitchFamily="34" charset="0"/>
              </a:rPr>
              <a:t>Once the summary is </a:t>
            </a:r>
            <a:r>
              <a:rPr lang="en-US" dirty="0">
                <a:cs typeface="Calibri" panose="020F0502020204030204" pitchFamily="34" charset="0"/>
              </a:rPr>
              <a:t>signed</a:t>
            </a:r>
            <a:r>
              <a:rPr lang="en-US" i="0" dirty="0">
                <a:effectLst/>
                <a:cs typeface="Calibri" panose="020F0502020204030204" pitchFamily="34" charset="0"/>
              </a:rPr>
              <a:t>, we encourage members to use the Document Centre – it’s the most reliable, fastest, secure way of submittin</a:t>
            </a:r>
            <a:r>
              <a:rPr lang="en-US" dirty="0">
                <a:cs typeface="Calibri" panose="020F0502020204030204" pitchFamily="34" charset="0"/>
              </a:rPr>
              <a:t>g the forms</a:t>
            </a:r>
            <a:r>
              <a:rPr lang="en-US" i="0" dirty="0">
                <a:effectLst/>
                <a:cs typeface="Calibri" panose="020F0502020204030204" pitchFamily="34" charset="0"/>
              </a:rPr>
              <a:t>. You can take a picture and send it through the “Send Documents” feature. </a:t>
            </a:r>
          </a:p>
          <a:p>
            <a:pPr algn="l">
              <a:buFont typeface="Arial" panose="020B0604020202020204" pitchFamily="34" charset="0"/>
              <a:buNone/>
            </a:pPr>
            <a:endParaRPr lang="en-US" i="0" dirty="0">
              <a:effectLst/>
              <a:cs typeface="Calibri" panose="020F0502020204030204" pitchFamily="34" charset="0"/>
            </a:endParaRPr>
          </a:p>
          <a:p>
            <a:pPr defTabSz="898136">
              <a:defRPr/>
            </a:pPr>
            <a:r>
              <a:rPr lang="en-US" dirty="0"/>
              <a:t>Completed forms should be submitted to our office ideally anywhere from 2-3 months in advance if you want to ensure you receive your first pension payment on time.</a:t>
            </a:r>
          </a:p>
          <a:p>
            <a:pPr algn="l">
              <a:buFont typeface="Arial" panose="020B0604020202020204" pitchFamily="34" charset="0"/>
              <a:buNone/>
            </a:pPr>
            <a:endParaRPr lang="en-US" i="0" dirty="0">
              <a:solidFill>
                <a:srgbClr val="172B4D"/>
              </a:solidFill>
              <a:effectLst/>
              <a:cs typeface="Calibri" panose="020F0502020204030204" pitchFamily="34" charset="0"/>
            </a:endParaRPr>
          </a:p>
          <a:p>
            <a:pPr algn="l">
              <a:buFont typeface="Arial" panose="020B0604020202020204" pitchFamily="34" charset="0"/>
              <a:buNone/>
            </a:pPr>
            <a:endParaRPr lang="en-US" b="1" i="0" dirty="0">
              <a:solidFill>
                <a:srgbClr val="172B4D"/>
              </a:solidFill>
              <a:effectLst/>
              <a:latin typeface="-apple-system"/>
            </a:endParaRPr>
          </a:p>
          <a:p>
            <a:pPr algn="l">
              <a:buFont typeface="Arial" panose="020B0604020202020204" pitchFamily="34" charset="0"/>
              <a:buNone/>
            </a:pPr>
            <a:endParaRPr lang="en-US" b="1" i="0" dirty="0">
              <a:solidFill>
                <a:srgbClr val="172B4D"/>
              </a:solidFill>
              <a:effectLst/>
              <a:latin typeface="-apple-system"/>
            </a:endParaRPr>
          </a:p>
          <a:p>
            <a:endParaRPr lang="en-CA" dirty="0"/>
          </a:p>
        </p:txBody>
      </p:sp>
    </p:spTree>
    <p:extLst>
      <p:ext uri="{BB962C8B-B14F-4D97-AF65-F5344CB8AC3E}">
        <p14:creationId xmlns:p14="http://schemas.microsoft.com/office/powerpoint/2010/main" val="672189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3" y="4489704"/>
            <a:ext cx="6465147" cy="4252165"/>
          </a:xfrm>
        </p:spPr>
        <p:txBody>
          <a:bodyPr/>
          <a:lstStyle/>
          <a:p>
            <a:r>
              <a:rPr lang="en-US" dirty="0">
                <a:effectLst/>
                <a:ea typeface="Times New Roman" panose="02020603050405020304" pitchFamily="18" charset="0"/>
              </a:rPr>
              <a:t>You will notice the key decision we discussed earlier are related to what you’ll be asked when you apply for pension. Now that you’ve investigated those decision and feel comfortable with them – completing your retirement forms is an easy process.</a:t>
            </a:r>
            <a:endParaRPr lang="en-US" dirty="0">
              <a:effectLst/>
              <a:highlight>
                <a:srgbClr val="FFFF00"/>
              </a:highlight>
              <a:ea typeface="Times New Roman" panose="02020603050405020304" pitchFamily="18" charset="0"/>
            </a:endParaRPr>
          </a:p>
          <a:p>
            <a:endParaRPr lang="en-US" dirty="0">
              <a:effectLst/>
              <a:ea typeface="Times New Roman" panose="02020603050405020304" pitchFamily="18" charset="0"/>
            </a:endParaRPr>
          </a:p>
          <a:p>
            <a:r>
              <a:rPr lang="en-US" dirty="0">
                <a:effectLst/>
                <a:ea typeface="Times New Roman" panose="02020603050405020304" pitchFamily="18" charset="0"/>
              </a:rPr>
              <a:t>When completing your application you will be asked to provide </a:t>
            </a:r>
            <a:r>
              <a:rPr lang="en-US" dirty="0">
                <a:ea typeface="Times New Roman" panose="02020603050405020304" pitchFamily="18" charset="0"/>
              </a:rPr>
              <a:t>your </a:t>
            </a:r>
            <a:r>
              <a:rPr lang="en-US" dirty="0">
                <a:effectLst/>
                <a:ea typeface="Times New Roman" panose="02020603050405020304" pitchFamily="18" charset="0"/>
              </a:rPr>
              <a:t>date of retirement. </a:t>
            </a:r>
          </a:p>
          <a:p>
            <a:endParaRPr lang="en-US" dirty="0">
              <a:ea typeface="Times New Roman" panose="02020603050405020304" pitchFamily="18" charset="0"/>
            </a:endParaRPr>
          </a:p>
          <a:p>
            <a:r>
              <a:rPr lang="en-US" dirty="0">
                <a:effectLst/>
                <a:ea typeface="Times New Roman" panose="02020603050405020304" pitchFamily="18" charset="0"/>
              </a:rPr>
              <a:t>Your relationship information – We need to know if you have a spouse or common-law partner when you retire, as that affects the pension options that are available and the rules that apply.</a:t>
            </a:r>
          </a:p>
          <a:p>
            <a:endParaRPr lang="en-CA" dirty="0">
              <a:effectLst/>
              <a:latin typeface="Times New Roman" panose="02020603050405020304" pitchFamily="18" charset="0"/>
              <a:ea typeface="Times New Roman" panose="02020603050405020304" pitchFamily="18" charset="0"/>
            </a:endParaRPr>
          </a:p>
          <a:p>
            <a:r>
              <a:rPr lang="en-US" dirty="0">
                <a:effectLst/>
                <a:ea typeface="Times New Roman" panose="02020603050405020304" pitchFamily="18" charset="0"/>
              </a:rPr>
              <a:t>Your selected pension option – Do you want your pension to continue to someone once you pass away? </a:t>
            </a:r>
          </a:p>
          <a:p>
            <a:endParaRPr lang="en-US" dirty="0">
              <a:ea typeface="Times New Roman" panose="02020603050405020304" pitchFamily="18" charset="0"/>
            </a:endParaRPr>
          </a:p>
          <a:p>
            <a:r>
              <a:rPr lang="en-US" dirty="0">
                <a:effectLst/>
                <a:ea typeface="Times New Roman" panose="02020603050405020304" pitchFamily="18" charset="0"/>
              </a:rPr>
              <a:t>Do you want to integrate your pension with CPP and/or OAS benefits?  </a:t>
            </a:r>
          </a:p>
          <a:p>
            <a:endParaRPr lang="en-US" dirty="0">
              <a:ea typeface="Times New Roman" panose="02020603050405020304" pitchFamily="18" charset="0"/>
            </a:endParaRPr>
          </a:p>
          <a:p>
            <a:r>
              <a:rPr lang="en-US" dirty="0">
                <a:ea typeface="Times New Roman" panose="02020603050405020304" pitchFamily="18" charset="0"/>
              </a:rPr>
              <a:t>You’ll also need to select whether you want to continue your life insurance into retirement. </a:t>
            </a:r>
            <a:endParaRPr lang="en-CA" dirty="0">
              <a:effectLst/>
              <a:latin typeface="Times New Roman" panose="02020603050405020304" pitchFamily="18" charset="0"/>
              <a:ea typeface="Times New Roman" panose="02020603050405020304" pitchFamily="18" charset="0"/>
            </a:endParaRPr>
          </a:p>
          <a:p>
            <a:endParaRPr lang="en-C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7927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240" y="4489704"/>
            <a:ext cx="6494356" cy="8292846"/>
          </a:xfrm>
        </p:spPr>
        <p:txBody>
          <a:bodyPr/>
          <a:lstStyle/>
          <a:p>
            <a:r>
              <a:rPr lang="en-US" dirty="0"/>
              <a:t>After you’ve applied for pension, this slide provides information on what to expect.</a:t>
            </a:r>
          </a:p>
          <a:p>
            <a:endParaRPr lang="en-US" dirty="0"/>
          </a:p>
          <a:p>
            <a:r>
              <a:rPr lang="en-US" dirty="0"/>
              <a:t>Once the retirement forms are received by the CSSB, they are reviewed to ensure they have been fully completed, timelines have been met and supporting documents have been provided.  </a:t>
            </a:r>
            <a:r>
              <a:rPr lang="en-US" b="1" dirty="0"/>
              <a:t>Confirmation letters </a:t>
            </a:r>
            <a:r>
              <a:rPr lang="en-US" dirty="0"/>
              <a:t>are then generated and uploaded to your online services Inbox. Please look out for those letters within a few weeks after remitted your forms. If you haven’t received them, it’s important to follow-up with our office prior to your retirement date.</a:t>
            </a:r>
          </a:p>
          <a:p>
            <a:endParaRPr lang="en-US" dirty="0"/>
          </a:p>
          <a:p>
            <a:r>
              <a:rPr lang="en-US" b="1" dirty="0"/>
              <a:t>Pensions are paid </a:t>
            </a:r>
            <a:r>
              <a:rPr lang="en-US" dirty="0"/>
              <a:t>by direct deposit the second last banking day (Monday to Friday) of the month.  </a:t>
            </a:r>
          </a:p>
          <a:p>
            <a:endParaRPr lang="en-US" dirty="0">
              <a:solidFill>
                <a:srgbClr val="000000"/>
              </a:solidFill>
              <a:ea typeface="Times New Roman" panose="02020603050405020304" pitchFamily="18" charset="0"/>
            </a:endParaRPr>
          </a:p>
          <a:p>
            <a:r>
              <a:rPr lang="en-US" dirty="0">
                <a:solidFill>
                  <a:srgbClr val="000000"/>
                </a:solidFill>
                <a:effectLst/>
                <a:ea typeface="Times New Roman" panose="02020603050405020304" pitchFamily="18" charset="0"/>
              </a:rPr>
              <a:t>Upcoming payment dates are posted in the Pensioner section of the CSSB website and posted to your online account after retirement. Depending on your retirement date and when your forms are received in our office, your first payment may be processed for the end of the month that you retire. </a:t>
            </a:r>
          </a:p>
          <a:p>
            <a:endParaRPr lang="en-US" dirty="0"/>
          </a:p>
          <a:p>
            <a:pPr defTabSz="898136">
              <a:defRPr/>
            </a:pPr>
            <a:r>
              <a:rPr lang="en-US" dirty="0">
                <a:solidFill>
                  <a:srgbClr val="000000"/>
                </a:solidFill>
                <a:effectLst/>
                <a:ea typeface="Times New Roman" panose="02020603050405020304" pitchFamily="18" charset="0"/>
              </a:rPr>
              <a:t>We can start to pay your pension before your employer has notified us about your retirement and, until your final service and salary information have been received, your pension will be paid on an </a:t>
            </a:r>
            <a:r>
              <a:rPr lang="en-US" b="1" dirty="0">
                <a:solidFill>
                  <a:srgbClr val="000000"/>
                </a:solidFill>
                <a:effectLst/>
                <a:ea typeface="Times New Roman" panose="02020603050405020304" pitchFamily="18" charset="0"/>
              </a:rPr>
              <a:t>estimated basis</a:t>
            </a:r>
            <a:r>
              <a:rPr lang="en-US" dirty="0">
                <a:solidFill>
                  <a:srgbClr val="000000"/>
                </a:solidFill>
                <a:effectLst/>
                <a:ea typeface="Times New Roman" panose="02020603050405020304" pitchFamily="18" charset="0"/>
              </a:rPr>
              <a:t>. </a:t>
            </a:r>
          </a:p>
          <a:p>
            <a:pPr defTabSz="898136">
              <a:defRPr/>
            </a:pPr>
            <a:endParaRPr lang="en-US" dirty="0">
              <a:solidFill>
                <a:srgbClr val="000000"/>
              </a:solidFill>
              <a:ea typeface="Times New Roman" panose="02020603050405020304" pitchFamily="18" charset="0"/>
            </a:endParaRPr>
          </a:p>
          <a:p>
            <a:pPr defTabSz="898136">
              <a:defRPr/>
            </a:pPr>
            <a:endParaRPr lang="en-US" dirty="0">
              <a:solidFill>
                <a:srgbClr val="000000"/>
              </a:solidFill>
              <a:effectLst/>
              <a:ea typeface="Times New Roman" panose="02020603050405020304" pitchFamily="18" charset="0"/>
            </a:endParaRPr>
          </a:p>
          <a:p>
            <a:pPr defTabSz="898136">
              <a:defRPr/>
            </a:pPr>
            <a:endParaRPr lang="en-US" dirty="0">
              <a:solidFill>
                <a:srgbClr val="000000"/>
              </a:solidFill>
              <a:ea typeface="Times New Roman" panose="02020603050405020304" pitchFamily="18" charset="0"/>
            </a:endParaRPr>
          </a:p>
          <a:p>
            <a:pPr defTabSz="898136">
              <a:defRPr/>
            </a:pPr>
            <a:endParaRPr lang="en-US" dirty="0">
              <a:solidFill>
                <a:srgbClr val="000000"/>
              </a:solidFill>
              <a:ea typeface="Times New Roman" panose="02020603050405020304" pitchFamily="18" charset="0"/>
            </a:endParaRPr>
          </a:p>
          <a:p>
            <a:pPr defTabSz="898136">
              <a:defRPr/>
            </a:pPr>
            <a:r>
              <a:rPr lang="en-US" dirty="0">
                <a:solidFill>
                  <a:srgbClr val="000000"/>
                </a:solidFill>
                <a:effectLst/>
                <a:ea typeface="Times New Roman" panose="02020603050405020304" pitchFamily="18" charset="0"/>
              </a:rPr>
              <a:t>As a result, this pension could be quite a bit lower (as much as 20%) than the pension estimates you have viewed. When </a:t>
            </a:r>
            <a:r>
              <a:rPr lang="en-US" dirty="0">
                <a:solidFill>
                  <a:srgbClr val="000000"/>
                </a:solidFill>
                <a:ea typeface="Times New Roman" panose="02020603050405020304" pitchFamily="18" charset="0"/>
              </a:rPr>
              <a:t>the </a:t>
            </a:r>
            <a:r>
              <a:rPr lang="en-US" dirty="0">
                <a:solidFill>
                  <a:srgbClr val="000000"/>
                </a:solidFill>
                <a:effectLst/>
                <a:ea typeface="Times New Roman" panose="02020603050405020304" pitchFamily="18" charset="0"/>
              </a:rPr>
              <a:t>information has been reported by your employer, your final pension will be calculated. A one-time adjustment will be made to make up for any difference between the pension amounts you’ve received and what you should have received. </a:t>
            </a:r>
            <a:endParaRPr lang="en-CA" dirty="0">
              <a:effectLst/>
              <a:latin typeface="Times New Roman" panose="02020603050405020304" pitchFamily="18" charset="0"/>
              <a:ea typeface="Times New Roman" panose="02020603050405020304" pitchFamily="18" charset="0"/>
            </a:endParaRPr>
          </a:p>
          <a:p>
            <a:endParaRPr lang="en-US" dirty="0"/>
          </a:p>
          <a:p>
            <a:pPr defTabSz="898136">
              <a:defRPr/>
            </a:pPr>
            <a:r>
              <a:rPr lang="en-US" dirty="0">
                <a:solidFill>
                  <a:srgbClr val="000000"/>
                </a:solidFill>
                <a:effectLst/>
                <a:ea typeface="Times New Roman" panose="02020603050405020304" pitchFamily="18" charset="0"/>
              </a:rPr>
              <a:t>We provide monthly </a:t>
            </a:r>
            <a:r>
              <a:rPr lang="en-US" b="1" dirty="0">
                <a:solidFill>
                  <a:srgbClr val="000000"/>
                </a:solidFill>
                <a:effectLst/>
                <a:ea typeface="Times New Roman" panose="02020603050405020304" pitchFamily="18" charset="0"/>
              </a:rPr>
              <a:t>statements</a:t>
            </a:r>
            <a:r>
              <a:rPr lang="en-US" dirty="0">
                <a:solidFill>
                  <a:srgbClr val="000000"/>
                </a:solidFill>
                <a:effectLst/>
                <a:ea typeface="Times New Roman" panose="02020603050405020304" pitchFamily="18" charset="0"/>
              </a:rPr>
              <a:t> indicating your pension amount, deductions or adjustments made to your payment can be </a:t>
            </a:r>
            <a:r>
              <a:rPr lang="en-US" dirty="0"/>
              <a:t>viewed anytime online. However, you will receive a email notifications when there is a change in the pension amount deposited to your account. </a:t>
            </a:r>
          </a:p>
          <a:p>
            <a:pPr defTabSz="898136">
              <a:defRPr/>
            </a:pPr>
            <a:endParaRPr lang="en-US" dirty="0"/>
          </a:p>
          <a:p>
            <a:r>
              <a:rPr lang="en-US" dirty="0">
                <a:solidFill>
                  <a:srgbClr val="000000"/>
                </a:solidFill>
                <a:effectLst/>
                <a:ea typeface="Times New Roman" panose="02020603050405020304" pitchFamily="18" charset="0"/>
              </a:rPr>
              <a:t>Lastly, it’s important that you notify CSSB of any changes to your contact information, either through the Edit My Profile feature of your Online Services Account, or by contacting the Board office. This will ensure that you continue to receive your payments and relevant information regarding your pension.</a:t>
            </a:r>
          </a:p>
          <a:p>
            <a:endParaRPr lang="en-US" dirty="0">
              <a:solidFill>
                <a:srgbClr val="000000"/>
              </a:solidFill>
              <a:ea typeface="Times New Roman" panose="02020603050405020304" pitchFamily="18" charset="0"/>
            </a:endParaRPr>
          </a:p>
          <a:p>
            <a:endParaRPr lang="en-CA" dirty="0">
              <a:effectLst/>
              <a:latin typeface="Times New Roman" panose="02020603050405020304" pitchFamily="18" charset="0"/>
              <a:ea typeface="Times New Roman" panose="02020603050405020304" pitchFamily="18" charset="0"/>
            </a:endParaRPr>
          </a:p>
          <a:p>
            <a:r>
              <a:rPr lang="en-US" dirty="0">
                <a:solidFill>
                  <a:srgbClr val="000000"/>
                </a:solidFill>
                <a:effectLst/>
                <a:ea typeface="Times New Roman" panose="02020603050405020304" pitchFamily="18" charset="0"/>
              </a:rPr>
              <a:t> </a:t>
            </a:r>
            <a:endParaRPr lang="en-US" dirty="0"/>
          </a:p>
          <a:p>
            <a:endParaRPr lang="en-US" dirty="0"/>
          </a:p>
          <a:p>
            <a:endParaRPr lang="en-CA" dirty="0"/>
          </a:p>
        </p:txBody>
      </p:sp>
    </p:spTree>
    <p:extLst>
      <p:ext uri="{BB962C8B-B14F-4D97-AF65-F5344CB8AC3E}">
        <p14:creationId xmlns:p14="http://schemas.microsoft.com/office/powerpoint/2010/main" val="19046691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545254" y="4636907"/>
            <a:ext cx="6387252" cy="4391580"/>
          </a:xfrm>
          <a:ln/>
        </p:spPr>
        <p:txBody>
          <a:bodyPr/>
          <a:lstStyle/>
          <a:p>
            <a:r>
              <a:rPr lang="en-GB" altLang="en-US" dirty="0"/>
              <a:t>In addition to the integration adjustment at 60 and 65…</a:t>
            </a:r>
          </a:p>
        </p:txBody>
      </p:sp>
      <p:sp>
        <p:nvSpPr>
          <p:cNvPr id="51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266223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636907"/>
            <a:ext cx="6589776" cy="5038688"/>
          </a:xfrm>
        </p:spPr>
        <p:txBody>
          <a:bodyPr/>
          <a:lstStyle/>
          <a:p>
            <a:pPr defTabSz="931774" eaLnBrk="0" fontAlgn="base" hangingPunct="0">
              <a:spcBef>
                <a:spcPct val="30000"/>
              </a:spcBef>
              <a:spcAft>
                <a:spcPct val="0"/>
              </a:spcAft>
              <a:defRPr/>
            </a:pPr>
            <a:r>
              <a:rPr lang="en-US" dirty="0">
                <a:solidFill>
                  <a:srgbClr val="000000"/>
                </a:solidFill>
              </a:rPr>
              <a:t>Pension estimates that are prepared by the CSSB or in your online services account are using the previous year's reported service and salary information from your employer. This information is used to project future earnings for pension estimates.  This will at least provide you with something to plan and work with. </a:t>
            </a:r>
          </a:p>
          <a:p>
            <a:endParaRPr lang="en-US" dirty="0"/>
          </a:p>
          <a:p>
            <a:r>
              <a:rPr lang="en-US" dirty="0"/>
              <a:t>We don’t start paying members with the projected pension amount, instead we pay using the data that we have on file.  This wouldn’t include current service, earnings and vacation pay since that data won’t come to us until several weeks after your retirement date. </a:t>
            </a:r>
          </a:p>
          <a:p>
            <a:endParaRPr lang="en-US" dirty="0"/>
          </a:p>
          <a:p>
            <a:r>
              <a:rPr lang="en-US" dirty="0"/>
              <a:t>Therefore, pension payments will start approximately +/-10% less than first anticipated.  </a:t>
            </a:r>
          </a:p>
          <a:p>
            <a:pPr defTabSz="931774" eaLnBrk="0" fontAlgn="base" hangingPunct="0">
              <a:spcBef>
                <a:spcPct val="30000"/>
              </a:spcBef>
              <a:spcAft>
                <a:spcPct val="0"/>
              </a:spcAft>
              <a:defRPr/>
            </a:pPr>
            <a:endParaRPr lang="en-US" dirty="0">
              <a:solidFill>
                <a:srgbClr val="000000"/>
              </a:solidFill>
            </a:endParaRPr>
          </a:p>
          <a:p>
            <a:pPr defTabSz="931774" eaLnBrk="0" fontAlgn="base" hangingPunct="0">
              <a:spcBef>
                <a:spcPct val="30000"/>
              </a:spcBef>
              <a:spcAft>
                <a:spcPct val="0"/>
              </a:spcAft>
              <a:defRPr/>
            </a:pPr>
            <a:r>
              <a:rPr lang="en-US" dirty="0">
                <a:solidFill>
                  <a:srgbClr val="000000"/>
                </a:solidFill>
              </a:rPr>
              <a:t>Adjustments will be made to service, earnings, vacation pay, group insurance, and income tax as we move along towards finalizing your pension account.  A letter will be sent to you once the account has been finalized. </a:t>
            </a:r>
          </a:p>
          <a:p>
            <a:pPr defTabSz="931774" eaLnBrk="0" fontAlgn="base" hangingPunct="0">
              <a:spcBef>
                <a:spcPct val="30000"/>
              </a:spcBef>
              <a:spcAft>
                <a:spcPct val="0"/>
              </a:spcAft>
              <a:defRPr/>
            </a:pPr>
            <a:endParaRPr lang="en-US" dirty="0">
              <a:solidFill>
                <a:srgbClr val="000000"/>
              </a:solidFill>
            </a:endParaRPr>
          </a:p>
          <a:p>
            <a:pPr defTabSz="931774" eaLnBrk="0" fontAlgn="base" hangingPunct="0">
              <a:spcBef>
                <a:spcPct val="30000"/>
              </a:spcBef>
              <a:spcAft>
                <a:spcPct val="0"/>
              </a:spcAft>
              <a:defRPr/>
            </a:pPr>
            <a:r>
              <a:rPr lang="en-US" dirty="0"/>
              <a:t>At that point we would compare the amount paid from your retirement date to the amount that should have been paid.  Any amount owed will be paid in the month your account has been finalized.  </a:t>
            </a:r>
          </a:p>
          <a:p>
            <a:endParaRPr lang="en-US" dirty="0"/>
          </a:p>
        </p:txBody>
      </p:sp>
    </p:spTree>
    <p:extLst>
      <p:ext uri="{BB962C8B-B14F-4D97-AF65-F5344CB8AC3E}">
        <p14:creationId xmlns:p14="http://schemas.microsoft.com/office/powerpoint/2010/main" val="919110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389467" y="4636907"/>
            <a:ext cx="6387254" cy="4391580"/>
          </a:xfrm>
          <a:ln/>
        </p:spPr>
        <p:txBody>
          <a:bodyPr lIns="97450" tIns="47870" rIns="97450" bIns="47870"/>
          <a:lstStyle/>
          <a:p>
            <a:r>
              <a:rPr lang="en-US" altLang="en-US" dirty="0"/>
              <a:t>Another possible adjustment to your pension is the Cost-of-Living Adjustment, which is also called COLA. </a:t>
            </a:r>
          </a:p>
          <a:p>
            <a:endParaRPr lang="en-US" altLang="en-US" dirty="0"/>
          </a:p>
          <a:p>
            <a:r>
              <a:rPr lang="en-US" altLang="en-US" dirty="0"/>
              <a:t>It’s used to reduce the effects of inflation and what's nice about COLA provisions, the value continues to your surviving spouse or common-law partner upon your passing. </a:t>
            </a:r>
          </a:p>
          <a:p>
            <a:endParaRPr lang="en-US" altLang="en-US" dirty="0"/>
          </a:p>
          <a:p>
            <a:r>
              <a:rPr lang="en-US" altLang="en-US" dirty="0"/>
              <a:t>The annual increase can be up to 2/3 of the increase in Consumer Price Index for Canada. Your first COLA is paid in the 13th month following your retirement, and then every July thereafter. </a:t>
            </a:r>
          </a:p>
          <a:p>
            <a:endParaRPr lang="en-US" altLang="en-US" dirty="0"/>
          </a:p>
          <a:p>
            <a:r>
              <a:rPr lang="en-US" altLang="en-US" dirty="0"/>
              <a:t>A portion of employee contributions go into a separate COLA account, and COLA's are basically granted to the extent that that separate account can fund them. </a:t>
            </a:r>
          </a:p>
          <a:p>
            <a:endParaRPr lang="en-US" altLang="en-US" dirty="0"/>
          </a:p>
          <a:p>
            <a:r>
              <a:rPr lang="en-US" altLang="en-US" dirty="0"/>
              <a:t>Future COLAs are not guaranteed.</a:t>
            </a:r>
          </a:p>
          <a:p>
            <a:endParaRPr lang="en-US" altLang="en-US" dirty="0"/>
          </a:p>
          <a:p>
            <a:r>
              <a:rPr lang="en-US" altLang="en-US" dirty="0"/>
              <a:t>If you wanted more information, and are interested in seeing a historical list of past COLA increases, you can visit our website.  </a:t>
            </a:r>
          </a:p>
          <a:p>
            <a:endParaRPr lang="en-US" altLang="en-US" dirty="0"/>
          </a:p>
          <a:p>
            <a:pPr algn="l"/>
            <a:r>
              <a:rPr lang="en-US" altLang="en-US" dirty="0"/>
              <a:t>**Message from Erin and Bruce (Jan. 3, 2024):</a:t>
            </a:r>
          </a:p>
          <a:p>
            <a:pPr algn="l"/>
            <a:endParaRPr lang="en-US" altLang="en-US" dirty="0"/>
          </a:p>
          <a:p>
            <a:pPr algn="l"/>
            <a:r>
              <a:rPr lang="en-US" b="0" i="1" dirty="0">
                <a:solidFill>
                  <a:srgbClr val="222222"/>
                </a:solidFill>
                <a:effectLst/>
                <a:latin typeface="Arial" panose="020B0604020202020204" pitchFamily="34" charset="0"/>
              </a:rPr>
              <a:t>The COLA </a:t>
            </a:r>
            <a:r>
              <a:rPr lang="en-US" b="0" i="1">
                <a:solidFill>
                  <a:srgbClr val="222222"/>
                </a:solidFill>
                <a:effectLst/>
                <a:latin typeface="Arial" panose="020B0604020202020204" pitchFamily="34" charset="0"/>
              </a:rPr>
              <a:t>account is </a:t>
            </a:r>
            <a:r>
              <a:rPr lang="en-US" b="0" i="1" dirty="0">
                <a:solidFill>
                  <a:srgbClr val="222222"/>
                </a:solidFill>
                <a:effectLst/>
                <a:latin typeface="Arial" panose="020B0604020202020204" pitchFamily="34" charset="0"/>
              </a:rPr>
              <a:t>under pressure and the </a:t>
            </a:r>
            <a:r>
              <a:rPr lang="en-US" b="0" i="1">
                <a:solidFill>
                  <a:srgbClr val="222222"/>
                </a:solidFill>
                <a:effectLst/>
                <a:latin typeface="Arial" panose="020B0604020202020204" pitchFamily="34" charset="0"/>
              </a:rPr>
              <a:t>situation is not </a:t>
            </a:r>
            <a:r>
              <a:rPr lang="en-US" b="0" i="1" dirty="0">
                <a:solidFill>
                  <a:srgbClr val="222222"/>
                </a:solidFill>
                <a:effectLst/>
                <a:latin typeface="Arial" panose="020B0604020202020204" pitchFamily="34" charset="0"/>
              </a:rPr>
              <a:t>likely improving in the near term. We would like the pre-retirement seminar to go beyond the message that COLA is not guaranteed. We want members to understand that there may be very limited inflation protection through future COLAs, as this may influence their retirement timing. </a:t>
            </a:r>
            <a:br>
              <a:rPr lang="en-US" b="0" i="1" dirty="0">
                <a:solidFill>
                  <a:srgbClr val="222222"/>
                </a:solidFill>
                <a:effectLst/>
                <a:latin typeface="Arial" panose="020B0604020202020204" pitchFamily="34" charset="0"/>
              </a:rPr>
            </a:br>
            <a:endParaRPr lang="en-US" b="0" i="1" dirty="0">
              <a:solidFill>
                <a:srgbClr val="222222"/>
              </a:solidFill>
              <a:effectLst/>
              <a:latin typeface="Arial" panose="020B0604020202020204" pitchFamily="34" charset="0"/>
            </a:endParaRPr>
          </a:p>
          <a:p>
            <a:pPr algn="l"/>
            <a:r>
              <a:rPr lang="en-US" b="0" i="1" dirty="0">
                <a:solidFill>
                  <a:srgbClr val="222222"/>
                </a:solidFill>
                <a:effectLst/>
                <a:latin typeface="Arial" panose="020B0604020202020204" pitchFamily="34" charset="0"/>
              </a:rPr>
              <a:t>If members are concerned, we want members to know to get in contact with the Liaison Committee or to tell their employer. </a:t>
            </a:r>
          </a:p>
          <a:p>
            <a:endParaRPr lang="en-US" altLang="en-US" dirty="0"/>
          </a:p>
          <a:p>
            <a:endParaRPr lang="en-GB" altLang="en-US" dirty="0"/>
          </a:p>
        </p:txBody>
      </p:sp>
      <p:sp>
        <p:nvSpPr>
          <p:cNvPr id="1638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0509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389467" y="4636907"/>
            <a:ext cx="6387254" cy="4391580"/>
          </a:xfrm>
          <a:ln/>
        </p:spPr>
        <p:txBody>
          <a:bodyPr lIns="97450" tIns="47870" rIns="97450" bIns="47870"/>
          <a:lstStyle/>
          <a:p>
            <a:r>
              <a:rPr lang="en-US" altLang="en-US" dirty="0"/>
              <a:t>Another possible adjustment to your pension is the Cost-of-Living Adjustment, which is also called COLA. </a:t>
            </a:r>
          </a:p>
          <a:p>
            <a:endParaRPr lang="en-US" altLang="en-US" dirty="0"/>
          </a:p>
          <a:p>
            <a:r>
              <a:rPr lang="en-US" altLang="en-US" dirty="0"/>
              <a:t>It’s used to reduce the effects of inflation and what's nice about COLA provisions, the value continues to your surviving spouse or common-law partner upon your passing. </a:t>
            </a:r>
          </a:p>
          <a:p>
            <a:endParaRPr lang="en-US" altLang="en-US" dirty="0"/>
          </a:p>
          <a:p>
            <a:r>
              <a:rPr lang="en-US" altLang="en-US" dirty="0"/>
              <a:t>The annual increase can be up to 2/3 of the increase in Consumer Price Index for Canada. Your first COLA is paid in the 13th month following your retirement, and then every July thereafter. </a:t>
            </a:r>
          </a:p>
          <a:p>
            <a:endParaRPr lang="en-US" altLang="en-US" dirty="0"/>
          </a:p>
          <a:p>
            <a:r>
              <a:rPr lang="en-US" altLang="en-US" dirty="0"/>
              <a:t>A portion of employee contributions go into a separate COLA account, and COLA's are basically granted to the extent that that separate account can fund them. </a:t>
            </a:r>
          </a:p>
          <a:p>
            <a:endParaRPr lang="en-US" altLang="en-US" dirty="0"/>
          </a:p>
          <a:p>
            <a:r>
              <a:rPr lang="en-US" altLang="en-US" dirty="0"/>
              <a:t>Future COLAs are not guaranteed.</a:t>
            </a:r>
          </a:p>
          <a:p>
            <a:endParaRPr lang="en-US" altLang="en-US" dirty="0"/>
          </a:p>
          <a:p>
            <a:r>
              <a:rPr lang="en-US" altLang="en-US" dirty="0"/>
              <a:t>If you wanted more information, and are interested in seeing a historical list of past COLA increases, you can visit our website.  </a:t>
            </a:r>
          </a:p>
          <a:p>
            <a:endParaRPr lang="en-US" altLang="en-US" dirty="0"/>
          </a:p>
          <a:p>
            <a:pPr algn="l"/>
            <a:r>
              <a:rPr lang="en-US" altLang="en-US" dirty="0"/>
              <a:t>**Message from Erin and Bruce (Jan. 3, 2024):</a:t>
            </a:r>
          </a:p>
          <a:p>
            <a:pPr algn="l"/>
            <a:endParaRPr lang="en-US" altLang="en-US" dirty="0"/>
          </a:p>
          <a:p>
            <a:pPr algn="l"/>
            <a:r>
              <a:rPr lang="en-US" b="0" i="1" dirty="0">
                <a:solidFill>
                  <a:srgbClr val="222222"/>
                </a:solidFill>
                <a:effectLst/>
                <a:latin typeface="Arial" panose="020B0604020202020204" pitchFamily="34" charset="0"/>
              </a:rPr>
              <a:t>The COLA </a:t>
            </a:r>
            <a:r>
              <a:rPr lang="en-US" b="0" i="1">
                <a:solidFill>
                  <a:srgbClr val="222222"/>
                </a:solidFill>
                <a:effectLst/>
                <a:latin typeface="Arial" panose="020B0604020202020204" pitchFamily="34" charset="0"/>
              </a:rPr>
              <a:t>account is </a:t>
            </a:r>
            <a:r>
              <a:rPr lang="en-US" b="0" i="1" dirty="0">
                <a:solidFill>
                  <a:srgbClr val="222222"/>
                </a:solidFill>
                <a:effectLst/>
                <a:latin typeface="Arial" panose="020B0604020202020204" pitchFamily="34" charset="0"/>
              </a:rPr>
              <a:t>under pressure and the </a:t>
            </a:r>
            <a:r>
              <a:rPr lang="en-US" b="0" i="1">
                <a:solidFill>
                  <a:srgbClr val="222222"/>
                </a:solidFill>
                <a:effectLst/>
                <a:latin typeface="Arial" panose="020B0604020202020204" pitchFamily="34" charset="0"/>
              </a:rPr>
              <a:t>situation is not </a:t>
            </a:r>
            <a:r>
              <a:rPr lang="en-US" b="0" i="1" dirty="0">
                <a:solidFill>
                  <a:srgbClr val="222222"/>
                </a:solidFill>
                <a:effectLst/>
                <a:latin typeface="Arial" panose="020B0604020202020204" pitchFamily="34" charset="0"/>
              </a:rPr>
              <a:t>likely improving in the near term. We would like the pre-retirement seminar to go beyond the message that COLA is not guaranteed. We want members to understand that there may be very limited inflation protection through future COLAs, as this may influence their retirement timing. </a:t>
            </a:r>
            <a:br>
              <a:rPr lang="en-US" b="0" i="1" dirty="0">
                <a:solidFill>
                  <a:srgbClr val="222222"/>
                </a:solidFill>
                <a:effectLst/>
                <a:latin typeface="Arial" panose="020B0604020202020204" pitchFamily="34" charset="0"/>
              </a:rPr>
            </a:br>
            <a:endParaRPr lang="en-US" b="0" i="1" dirty="0">
              <a:solidFill>
                <a:srgbClr val="222222"/>
              </a:solidFill>
              <a:effectLst/>
              <a:latin typeface="Arial" panose="020B0604020202020204" pitchFamily="34" charset="0"/>
            </a:endParaRPr>
          </a:p>
          <a:p>
            <a:pPr algn="l"/>
            <a:r>
              <a:rPr lang="en-US" b="0" i="1" dirty="0">
                <a:solidFill>
                  <a:srgbClr val="222222"/>
                </a:solidFill>
                <a:effectLst/>
                <a:latin typeface="Arial" panose="020B0604020202020204" pitchFamily="34" charset="0"/>
              </a:rPr>
              <a:t>If members are concerned, we want members to know to get in contact with the Liaison Committee or to tell their employer. </a:t>
            </a:r>
          </a:p>
          <a:p>
            <a:endParaRPr lang="en-US" altLang="en-US" dirty="0"/>
          </a:p>
          <a:p>
            <a:endParaRPr lang="en-GB" altLang="en-US" dirty="0"/>
          </a:p>
        </p:txBody>
      </p:sp>
      <p:sp>
        <p:nvSpPr>
          <p:cNvPr id="1638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059306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240" y="4489704"/>
            <a:ext cx="6345060" cy="4252165"/>
          </a:xfrm>
        </p:spPr>
        <p:txBody>
          <a:bodyPr/>
          <a:lstStyle/>
          <a:p>
            <a:r>
              <a:rPr lang="en-US" dirty="0"/>
              <a:t>Let's take a look at an example of a calculation of the best 5-year average salary for a member retiring at the end of the year.  </a:t>
            </a:r>
          </a:p>
          <a:p>
            <a:endParaRPr lang="en-US" dirty="0"/>
          </a:p>
          <a:p>
            <a:r>
              <a:rPr lang="en-US" dirty="0"/>
              <a:t>In this example, for simplicity, we are using the last 5 years, but remember it doesn't have to be. </a:t>
            </a:r>
          </a:p>
          <a:p>
            <a:endParaRPr lang="en-US" dirty="0"/>
          </a:p>
          <a:p>
            <a:r>
              <a:rPr lang="en-US" dirty="0"/>
              <a:t>We’ve listed the years we are using in the average on the left-hand side.  </a:t>
            </a:r>
          </a:p>
          <a:p>
            <a:endParaRPr lang="en-US" dirty="0"/>
          </a:p>
          <a:p>
            <a:r>
              <a:rPr lang="en-US" dirty="0"/>
              <a:t>Again for simplicity, this member was credited with a full year of service for each year.  We indicate the CPP Pensionable Salary for those same years along the far-right hand side.</a:t>
            </a:r>
          </a:p>
          <a:p>
            <a:r>
              <a:rPr lang="en-US" dirty="0"/>
              <a:t> </a:t>
            </a:r>
          </a:p>
          <a:p>
            <a:r>
              <a:rPr lang="en-US" dirty="0"/>
              <a:t>At the bottom you can see the calculated best 5-year average salary and CPP average salary if a member were to retire at the end of the year.</a:t>
            </a:r>
          </a:p>
          <a:p>
            <a:endParaRPr lang="en-US" dirty="0"/>
          </a:p>
        </p:txBody>
      </p:sp>
    </p:spTree>
    <p:extLst>
      <p:ext uri="{BB962C8B-B14F-4D97-AF65-F5344CB8AC3E}">
        <p14:creationId xmlns:p14="http://schemas.microsoft.com/office/powerpoint/2010/main" val="39828075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636907"/>
            <a:ext cx="6465148" cy="4391580"/>
          </a:xfrm>
        </p:spPr>
        <p:txBody>
          <a:bodyPr/>
          <a:lstStyle/>
          <a:p>
            <a:r>
              <a:rPr lang="en-US" dirty="0"/>
              <a:t>Pension payments are considered taxable income and subject to income tax withholding. To help us determine how much income tax will be deducted from your pension, you will be provided with a set of TD1 forms (Federal and Provincial) in your retirement package.  </a:t>
            </a:r>
          </a:p>
          <a:p>
            <a:endParaRPr lang="en-US" dirty="0"/>
          </a:p>
          <a:p>
            <a:r>
              <a:rPr lang="en-US" dirty="0"/>
              <a:t>We are required to withhold the minimum amount depending on how you complete the  TD1 forms. </a:t>
            </a:r>
          </a:p>
          <a:p>
            <a:endParaRPr lang="en-US" dirty="0"/>
          </a:p>
          <a:p>
            <a:r>
              <a:rPr lang="en-US" dirty="0"/>
              <a:t>If you are planning to live outside of Canada, you will be taxed a flat percentage of non-resident tax, based on the agreement between Canada and the country in which you reside.</a:t>
            </a:r>
          </a:p>
          <a:p>
            <a:endParaRPr lang="en-US" dirty="0"/>
          </a:p>
          <a:p>
            <a:r>
              <a:rPr lang="en-US" dirty="0"/>
              <a:t>You have the option to increase the amount of tax withheld at any time by sending something in writing to our Pension department or email at askus@cssb.mb.ca. </a:t>
            </a:r>
          </a:p>
          <a:p>
            <a:endParaRPr lang="en-US" dirty="0"/>
          </a:p>
          <a:p>
            <a:r>
              <a:rPr lang="en-US" dirty="0"/>
              <a:t>We will provide a T4A at the end of the year to complete your income tax return. </a:t>
            </a:r>
          </a:p>
          <a:p>
            <a:endParaRPr lang="en-US" dirty="0"/>
          </a:p>
        </p:txBody>
      </p:sp>
    </p:spTree>
    <p:extLst>
      <p:ext uri="{BB962C8B-B14F-4D97-AF65-F5344CB8AC3E}">
        <p14:creationId xmlns:p14="http://schemas.microsoft.com/office/powerpoint/2010/main" val="23166314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545254" y="4636907"/>
            <a:ext cx="6387252" cy="4391580"/>
          </a:xfrm>
          <a:ln/>
        </p:spPr>
        <p:txBody>
          <a:bodyPr/>
          <a:lstStyle/>
          <a:p>
            <a:r>
              <a:rPr lang="en-GB" altLang="en-US" dirty="0"/>
              <a:t>In addition to the integration adjustment at 60 and 65…</a:t>
            </a:r>
          </a:p>
        </p:txBody>
      </p:sp>
      <p:sp>
        <p:nvSpPr>
          <p:cNvPr id="51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5755087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89704"/>
            <a:ext cx="6387253" cy="4252165"/>
          </a:xfrm>
        </p:spPr>
        <p:txBody>
          <a:bodyPr/>
          <a:lstStyle/>
          <a:p>
            <a:r>
              <a:rPr lang="en-US" b="0" i="0" dirty="0">
                <a:solidFill>
                  <a:srgbClr val="202124"/>
                </a:solidFill>
                <a:effectLst/>
                <a:cs typeface="Calibri" panose="020F0502020204030204" pitchFamily="34" charset="0"/>
              </a:rPr>
              <a:t>Monthly pension benefits may continue after the death of the member, depending on the plan option you selected. </a:t>
            </a:r>
          </a:p>
          <a:p>
            <a:r>
              <a:rPr lang="en-US" b="0" i="0" dirty="0">
                <a:solidFill>
                  <a:srgbClr val="202124"/>
                </a:solidFill>
                <a:effectLst/>
                <a:cs typeface="Calibri" panose="020F0502020204030204" pitchFamily="34" charset="0"/>
              </a:rPr>
              <a:t>If the pension is continuing, you or your partner/beneficiary should be aware of the following: </a:t>
            </a:r>
          </a:p>
          <a:p>
            <a:endParaRPr lang="en-US" b="0" i="0" dirty="0">
              <a:solidFill>
                <a:srgbClr val="202124"/>
              </a:solidFill>
              <a:effectLst/>
              <a:cs typeface="Calibri" panose="020F0502020204030204" pitchFamily="34" charset="0"/>
            </a:endParaRPr>
          </a:p>
          <a:p>
            <a:pPr marL="174708" indent="-174708">
              <a:buFontTx/>
              <a:buChar char="-"/>
            </a:pPr>
            <a:r>
              <a:rPr lang="en-US" b="0" i="0" dirty="0">
                <a:solidFill>
                  <a:srgbClr val="202124"/>
                </a:solidFill>
                <a:effectLst/>
                <a:cs typeface="Calibri" panose="020F0502020204030204" pitchFamily="34" charset="0"/>
              </a:rPr>
              <a:t>Prompt notification of death will prevent pension overpayments which must be repaid. </a:t>
            </a:r>
          </a:p>
          <a:p>
            <a:pPr marL="174708" indent="-174708">
              <a:buFontTx/>
              <a:buChar char="-"/>
            </a:pPr>
            <a:r>
              <a:rPr lang="en-US" b="0" i="0" dirty="0">
                <a:solidFill>
                  <a:srgbClr val="202124"/>
                </a:solidFill>
                <a:effectLst/>
                <a:cs typeface="Calibri" panose="020F0502020204030204" pitchFamily="34" charset="0"/>
              </a:rPr>
              <a:t>Insurance beneficiary can be updated</a:t>
            </a:r>
          </a:p>
          <a:p>
            <a:r>
              <a:rPr lang="en-US" b="0" i="0" dirty="0">
                <a:solidFill>
                  <a:srgbClr val="202124"/>
                </a:solidFill>
                <a:effectLst/>
                <a:cs typeface="Calibri" panose="020F0502020204030204" pitchFamily="34" charset="0"/>
              </a:rPr>
              <a:t>-   The partner/beneficiary will be entitled to 2/3 of the cost of living adjustment (COLA) payment - both the cumulative COLA (from start of pension) to date, </a:t>
            </a:r>
          </a:p>
          <a:p>
            <a:r>
              <a:rPr lang="en-US" b="0" i="0" dirty="0">
                <a:solidFill>
                  <a:srgbClr val="202124"/>
                </a:solidFill>
                <a:effectLst/>
                <a:cs typeface="Calibri" panose="020F0502020204030204" pitchFamily="34" charset="0"/>
              </a:rPr>
              <a:t>-   In addition, COLA will continue to be paid to the partner/beneficiary until the pension guarantee option has ended or death. </a:t>
            </a:r>
          </a:p>
          <a:p>
            <a:endParaRPr lang="en-CA" dirty="0"/>
          </a:p>
        </p:txBody>
      </p:sp>
    </p:spTree>
    <p:extLst>
      <p:ext uri="{BB962C8B-B14F-4D97-AF65-F5344CB8AC3E}">
        <p14:creationId xmlns:p14="http://schemas.microsoft.com/office/powerpoint/2010/main" val="39343350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89704"/>
            <a:ext cx="6465147" cy="4252165"/>
          </a:xfrm>
        </p:spPr>
        <p:txBody>
          <a:bodyPr/>
          <a:lstStyle/>
          <a:p>
            <a:pPr defTabSz="931774" eaLnBrk="0" fontAlgn="base" hangingPunct="0">
              <a:spcBef>
                <a:spcPct val="30000"/>
              </a:spcBef>
              <a:spcAft>
                <a:spcPct val="0"/>
              </a:spcAft>
              <a:defRPr/>
            </a:pPr>
            <a:r>
              <a:rPr lang="en-US" dirty="0">
                <a:ea typeface="Times New Roman" panose="02020603050405020304" pitchFamily="18" charset="0"/>
              </a:rPr>
              <a:t>Where a plan member has had a separation of a marriage or eligible common-law relationship and there is a court order or written agreement where family assets are divided, the member’s pension may be subject to division as well.  </a:t>
            </a:r>
          </a:p>
          <a:p>
            <a:pPr defTabSz="931774" eaLnBrk="0" fontAlgn="base" hangingPunct="0">
              <a:spcBef>
                <a:spcPct val="30000"/>
              </a:spcBef>
              <a:spcAft>
                <a:spcPct val="0"/>
              </a:spcAft>
              <a:defRPr/>
            </a:pPr>
            <a:endParaRPr lang="en-US" dirty="0">
              <a:ea typeface="Times New Roman" panose="02020603050405020304" pitchFamily="18" charset="0"/>
            </a:endParaRPr>
          </a:p>
          <a:p>
            <a:pPr defTabSz="931774" eaLnBrk="0" fontAlgn="base" hangingPunct="0">
              <a:spcBef>
                <a:spcPct val="30000"/>
              </a:spcBef>
              <a:spcAft>
                <a:spcPct val="0"/>
              </a:spcAft>
              <a:defRPr/>
            </a:pPr>
            <a:r>
              <a:rPr lang="en-US" dirty="0">
                <a:ea typeface="Times New Roman" panose="02020603050405020304" pitchFamily="18" charset="0"/>
              </a:rPr>
              <a:t>The portion of the pension subject to division is the limited to pension that is accrued during the period of the relationship. This starts at the earliest of the date of cohabitation or date of marriage, and ends at the date of separation of the relationship. </a:t>
            </a:r>
            <a:endParaRPr lang="en-CA" dirty="0">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38924529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8" y="4489703"/>
            <a:ext cx="6328833" cy="4806697"/>
          </a:xfrm>
        </p:spPr>
        <p:txBody>
          <a:bodyPr/>
          <a:lstStyle/>
          <a:p>
            <a:pPr>
              <a:lnSpc>
                <a:spcPct val="120000"/>
              </a:lnSpc>
              <a:buFontTx/>
              <a:buNone/>
            </a:pPr>
            <a:r>
              <a:rPr lang="en-US" altLang="en-US" sz="1600">
                <a:latin typeface="+mn-lt"/>
                <a:cs typeface="Calibri" panose="020F0502020204030204" pitchFamily="34" charset="0"/>
              </a:rPr>
              <a:t>In </a:t>
            </a:r>
            <a:r>
              <a:rPr lang="en-US" altLang="en-US" sz="1600" dirty="0">
                <a:latin typeface="+mn-lt"/>
                <a:cs typeface="Calibri" panose="020F0502020204030204" pitchFamily="34" charset="0"/>
              </a:rPr>
              <a:t>planning for retirement, you may also wish to contact:</a:t>
            </a:r>
          </a:p>
          <a:p>
            <a:pPr>
              <a:lnSpc>
                <a:spcPct val="110000"/>
              </a:lnSpc>
              <a:buFontTx/>
              <a:buNone/>
            </a:pPr>
            <a:r>
              <a:rPr lang="en-US" altLang="en-US" sz="1600" dirty="0">
                <a:latin typeface="+mn-lt"/>
                <a:cs typeface="Calibri" panose="020F0502020204030204" pitchFamily="34" charset="0"/>
              </a:rPr>
              <a:t>Financial Advisor </a:t>
            </a:r>
          </a:p>
          <a:p>
            <a:pPr>
              <a:lnSpc>
                <a:spcPct val="110000"/>
              </a:lnSpc>
              <a:buFont typeface="Calibri" panose="020F0502020204030204" pitchFamily="34" charset="0"/>
              <a:buChar char="‒"/>
            </a:pPr>
            <a:r>
              <a:rPr lang="en-US" altLang="en-US" sz="1200" dirty="0">
                <a:latin typeface="+mn-lt"/>
                <a:cs typeface="Calibri" panose="020F0502020204030204" pitchFamily="34" charset="0"/>
              </a:rPr>
              <a:t>If you require assistance with your decisions. (The CSSB doesn’t provide financial advice or retirement planning)</a:t>
            </a:r>
          </a:p>
          <a:p>
            <a:pPr>
              <a:lnSpc>
                <a:spcPct val="100000"/>
              </a:lnSpc>
            </a:pPr>
            <a:r>
              <a:rPr lang="en-US" altLang="en-US" sz="1600" dirty="0">
                <a:latin typeface="+mn-lt"/>
                <a:cs typeface="Calibri" panose="020F0502020204030204" pitchFamily="34" charset="0"/>
              </a:rPr>
              <a:t>Employer </a:t>
            </a:r>
          </a:p>
          <a:p>
            <a:pPr>
              <a:lnSpc>
                <a:spcPct val="100000"/>
              </a:lnSpc>
              <a:buFont typeface="Calibri" panose="020F0502020204030204" pitchFamily="34" charset="0"/>
              <a:buChar char="‒"/>
            </a:pPr>
            <a:r>
              <a:rPr lang="en-US" altLang="en-US" sz="1200" dirty="0">
                <a:latin typeface="+mn-lt"/>
                <a:cs typeface="Calibri" panose="020F0502020204030204" pitchFamily="34" charset="0"/>
              </a:rPr>
              <a:t>For information on other employer benefits (such as severance benefits, vacation accruals and cash-outs, etc.) and policies or collective agreements that may be applicable</a:t>
            </a:r>
            <a:endParaRPr lang="en-US" altLang="en-US" sz="400" dirty="0">
              <a:latin typeface="+mn-lt"/>
              <a:cs typeface="Calibri" panose="020F0502020204030204" pitchFamily="34" charset="0"/>
            </a:endParaRPr>
          </a:p>
          <a:p>
            <a:pPr>
              <a:lnSpc>
                <a:spcPct val="110000"/>
              </a:lnSpc>
            </a:pPr>
            <a:r>
              <a:rPr lang="en-US" altLang="en-US" sz="1600" dirty="0">
                <a:latin typeface="+mn-lt"/>
                <a:cs typeface="Calibri" panose="020F0502020204030204" pitchFamily="34" charset="0"/>
              </a:rPr>
              <a:t>Service Canada </a:t>
            </a:r>
          </a:p>
          <a:p>
            <a:pPr>
              <a:lnSpc>
                <a:spcPct val="110000"/>
              </a:lnSpc>
              <a:buFont typeface="Calibri" panose="020F0502020204030204" pitchFamily="34" charset="0"/>
              <a:buChar char="‒"/>
            </a:pPr>
            <a:r>
              <a:rPr lang="en-US" altLang="en-US" sz="1200" dirty="0">
                <a:latin typeface="+mn-lt"/>
                <a:cs typeface="Calibri" panose="020F0502020204030204" pitchFamily="34" charset="0"/>
              </a:rPr>
              <a:t>For information on federal benefits, such as Canada Pension Plan (CPP) and Old Age Security (OAS)</a:t>
            </a:r>
            <a:endParaRPr lang="en-US" altLang="en-US" sz="400" dirty="0">
              <a:latin typeface="+mn-lt"/>
              <a:cs typeface="Calibri" panose="020F0502020204030204" pitchFamily="34" charset="0"/>
            </a:endParaRPr>
          </a:p>
          <a:p>
            <a:pPr>
              <a:lnSpc>
                <a:spcPct val="100000"/>
              </a:lnSpc>
            </a:pPr>
            <a:r>
              <a:rPr lang="en-US" altLang="en-US" sz="1600" dirty="0">
                <a:latin typeface="+mn-lt"/>
                <a:cs typeface="Calibri" panose="020F0502020204030204" pitchFamily="34" charset="0"/>
              </a:rPr>
              <a:t>Retiree Health Insurance Carriers</a:t>
            </a:r>
          </a:p>
          <a:p>
            <a:pPr>
              <a:lnSpc>
                <a:spcPct val="100000"/>
              </a:lnSpc>
              <a:buFont typeface="Calibri" panose="020F0502020204030204" pitchFamily="34" charset="0"/>
              <a:buChar char="‒"/>
            </a:pPr>
            <a:r>
              <a:rPr lang="en-US" altLang="en-US" sz="1200" dirty="0">
                <a:latin typeface="+mn-lt"/>
                <a:cs typeface="Calibri" panose="020F0502020204030204" pitchFamily="34" charset="0"/>
              </a:rPr>
              <a:t>For information on health insurance through MARGE (c/o Johnson Inc.) or Manitoba Blue Cross</a:t>
            </a:r>
          </a:p>
          <a:p>
            <a:endParaRPr lang="en-US" dirty="0"/>
          </a:p>
          <a:p>
            <a:r>
              <a:rPr lang="en-US" dirty="0"/>
              <a:t>The CSSB’s focus is your pension and insurance benefits – we don’t provide retirement planning or overall financial advice.  </a:t>
            </a:r>
          </a:p>
          <a:p>
            <a:endParaRPr lang="en-US" dirty="0"/>
          </a:p>
          <a:p>
            <a:pPr marL="183254" indent="-183254" defTabSz="931774" eaLnBrk="0" fontAlgn="base" hangingPunct="0">
              <a:spcBef>
                <a:spcPct val="30000"/>
              </a:spcBef>
              <a:spcAft>
                <a:spcPct val="0"/>
              </a:spcAft>
              <a:buFont typeface="Arial" panose="020B0604020202020204" pitchFamily="34" charset="0"/>
              <a:buChar char="•"/>
              <a:defRPr/>
            </a:pPr>
            <a:r>
              <a:rPr lang="en-US" dirty="0"/>
              <a:t>You may want to contact a financial advisor if you need guidance with retirement planning. </a:t>
            </a:r>
          </a:p>
          <a:p>
            <a:pPr marL="183254" indent="-183254">
              <a:buFont typeface="Arial" panose="020B0604020202020204" pitchFamily="34" charset="0"/>
              <a:buChar char="•"/>
            </a:pPr>
            <a:endParaRPr lang="en-US" dirty="0"/>
          </a:p>
          <a:p>
            <a:pPr marL="183254" indent="-183254">
              <a:buFont typeface="Arial" panose="020B0604020202020204" pitchFamily="34" charset="0"/>
              <a:buChar char="•"/>
            </a:pPr>
            <a:r>
              <a:rPr lang="en-US" dirty="0"/>
              <a:t>Your employer will have information on employer benefits and the rules applicable to those benefits such as severance pay. That is an employer paid benefit and is not part of the pension plan. Vacation day accruals as well as cash-outs are typically handled by your employer’s payroll department.  </a:t>
            </a:r>
          </a:p>
          <a:p>
            <a:pPr marL="183254" indent="-183254">
              <a:buFont typeface="Arial" panose="020B0604020202020204" pitchFamily="34" charset="0"/>
              <a:buChar char="•"/>
            </a:pPr>
            <a:endParaRPr lang="en-US" dirty="0"/>
          </a:p>
          <a:p>
            <a:pPr marL="183254" indent="-183254">
              <a:buFont typeface="Arial" panose="020B0604020202020204" pitchFamily="34" charset="0"/>
              <a:buChar char="•"/>
            </a:pPr>
            <a:r>
              <a:rPr lang="en-US" dirty="0"/>
              <a:t>Contact Service Canada for information on your Federal benefits: CPP and OAS. You will want to obtain an estimate from Service Canada to find out what you would receive directly from those Federal plans at age 60 and 65.</a:t>
            </a:r>
          </a:p>
          <a:p>
            <a:pPr marL="183254" indent="-183254">
              <a:buFont typeface="Arial" panose="020B0604020202020204" pitchFamily="34" charset="0"/>
              <a:buChar char="•"/>
            </a:pPr>
            <a:endParaRPr lang="en-US" dirty="0"/>
          </a:p>
          <a:p>
            <a:pPr marL="183254" indent="-183254">
              <a:buFont typeface="Arial" panose="020B0604020202020204" pitchFamily="34" charset="0"/>
              <a:buChar char="•"/>
            </a:pPr>
            <a:r>
              <a:rPr lang="en-US" dirty="0"/>
              <a:t>Lastly, you may want to contact one of the two healthcare insurance providers if you wanted to continue any extended health insurance into retirement. One option is Johnson Inc. through MARGE, the Manitoba Association for Retired Government employees. The other option is Manitoba Blue Cross. Contact them directly about details on the coverage, the cost  and eligibility for that coverage or to apply. The CSSB doesn’t administer these plans.  </a:t>
            </a:r>
          </a:p>
          <a:p>
            <a:endParaRPr lang="en-US" dirty="0"/>
          </a:p>
        </p:txBody>
      </p:sp>
    </p:spTree>
    <p:extLst>
      <p:ext uri="{BB962C8B-B14F-4D97-AF65-F5344CB8AC3E}">
        <p14:creationId xmlns:p14="http://schemas.microsoft.com/office/powerpoint/2010/main" val="22810077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636907"/>
            <a:ext cx="6465148" cy="4391580"/>
          </a:xfrm>
        </p:spPr>
        <p:txBody>
          <a:bodyPr/>
          <a:lstStyle/>
          <a:p>
            <a:r>
              <a:rPr lang="en-US" dirty="0"/>
              <a:t>Pension payments are considered taxable income and subject to income tax withholding. To help us determine how much income tax will be deducted from your pension, you will be provided with a set of TD1 forms (Federal and Provincial) in your retirement package.  </a:t>
            </a:r>
          </a:p>
          <a:p>
            <a:endParaRPr lang="en-US" dirty="0"/>
          </a:p>
          <a:p>
            <a:r>
              <a:rPr lang="en-US" dirty="0"/>
              <a:t>We are required to withhold the minimum amount depending on how you complete the  TD1 forms. </a:t>
            </a:r>
          </a:p>
          <a:p>
            <a:endParaRPr lang="en-US" dirty="0"/>
          </a:p>
          <a:p>
            <a:r>
              <a:rPr lang="en-US" dirty="0"/>
              <a:t>If you are planning to live outside of Canada, you will be taxed a flat percentage of non-resident tax, based on the agreement between Canada and the country in which you reside.</a:t>
            </a:r>
          </a:p>
          <a:p>
            <a:endParaRPr lang="en-US" dirty="0"/>
          </a:p>
          <a:p>
            <a:r>
              <a:rPr lang="en-US" dirty="0"/>
              <a:t>You have the option to increase the amount of tax withheld at any time by sending something in writing to our Pension department or email at askus@cssb.mb.ca. </a:t>
            </a:r>
          </a:p>
          <a:p>
            <a:endParaRPr lang="en-US" dirty="0"/>
          </a:p>
          <a:p>
            <a:r>
              <a:rPr lang="en-US" dirty="0"/>
              <a:t>We will provide a T4A at the end of the year to complete your income tax return. </a:t>
            </a:r>
          </a:p>
          <a:p>
            <a:endParaRPr lang="en-US" dirty="0"/>
          </a:p>
        </p:txBody>
      </p:sp>
    </p:spTree>
    <p:extLst>
      <p:ext uri="{BB962C8B-B14F-4D97-AF65-F5344CB8AC3E}">
        <p14:creationId xmlns:p14="http://schemas.microsoft.com/office/powerpoint/2010/main" val="40329900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1168" y="4548457"/>
            <a:ext cx="6603344" cy="3721466"/>
          </a:xfrm>
        </p:spPr>
        <p:txBody>
          <a:bodyPr/>
          <a:lstStyle/>
          <a:p>
            <a:pPr defTabSz="931774" eaLnBrk="0" fontAlgn="base" hangingPunct="0">
              <a:spcBef>
                <a:spcPct val="30000"/>
              </a:spcBef>
              <a:spcAft>
                <a:spcPct val="0"/>
              </a:spcAft>
              <a:defRPr/>
            </a:pPr>
            <a:r>
              <a:rPr lang="en-GB" altLang="en-US" sz="1400" dirty="0"/>
              <a:t>This concludes the introduction to the CSSB </a:t>
            </a:r>
            <a:r>
              <a:rPr lang="en-US" altLang="en-US" sz="1400" dirty="0">
                <a:cs typeface="Calibri" panose="020F0502020204030204" pitchFamily="34" charset="0"/>
              </a:rPr>
              <a:t>Pension and Life Insurance Pre-Retirement Seminar</a:t>
            </a:r>
            <a:r>
              <a:rPr lang="en-GB" altLang="en-US" sz="1400" dirty="0"/>
              <a:t>. </a:t>
            </a:r>
          </a:p>
          <a:p>
            <a:pPr defTabSz="931774" eaLnBrk="0" fontAlgn="base" hangingPunct="0">
              <a:spcBef>
                <a:spcPct val="30000"/>
              </a:spcBef>
              <a:spcAft>
                <a:spcPct val="0"/>
              </a:spcAft>
              <a:defRPr/>
            </a:pPr>
            <a:endParaRPr lang="en-GB" altLang="en-US" sz="1400" dirty="0"/>
          </a:p>
          <a:p>
            <a:pPr>
              <a:defRPr/>
            </a:pPr>
            <a:r>
              <a:rPr lang="en-US" altLang="en-US" sz="1400" dirty="0"/>
              <a:t>Along with these video segments,  I recommend reviewing the Fact Sheet “Applying for a Retirement Pension” or the Pre-Retirement Seminar Booklet, both available on our website.</a:t>
            </a:r>
          </a:p>
          <a:p>
            <a:pPr>
              <a:defRPr/>
            </a:pPr>
            <a:endParaRPr lang="en-US" altLang="en-US" sz="1400" dirty="0"/>
          </a:p>
          <a:p>
            <a:pPr>
              <a:defRPr/>
            </a:pPr>
            <a:r>
              <a:rPr lang="en-GB" altLang="en-US" sz="1400" dirty="0"/>
              <a:t>If you have any questions, please feel free to connect with our office directly by phone or email. We’re here to help. Thanks.</a:t>
            </a:r>
            <a:endParaRPr lang="en-US" altLang="en-US" sz="1400" dirty="0"/>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more information: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Online services is your source of personalized information, powerful planning tools, and secure document transmission. If you’re not yet registered, we encourage you to register for Online Services. </a:t>
            </a:r>
          </a:p>
          <a:p>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AskUs</a:t>
            </a:r>
            <a:r>
              <a:rPr lang="en-US" sz="1400" dirty="0">
                <a:latin typeface="Arial" panose="020B0604020202020204" pitchFamily="34" charset="0"/>
                <a:cs typeface="Arial" panose="020B0604020202020204" pitchFamily="34" charset="0"/>
              </a:rPr>
              <a:t> is our main point of contact – send us an email and we’ll help you out. </a:t>
            </a:r>
          </a:p>
          <a:p>
            <a:r>
              <a:rPr lang="en-US" sz="1400" dirty="0">
                <a:latin typeface="Arial" panose="020B0604020202020204" pitchFamily="34" charset="0"/>
                <a:cs typeface="Arial" panose="020B0604020202020204" pitchFamily="34" charset="0"/>
              </a:rPr>
              <a:t>We’re generally pretty good at getting back to you same day, or next day.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website has a ton of great content, plus Fact Sheets in our publications section to give you a good overview of specific topics.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You can always give us a call. </a:t>
            </a:r>
          </a:p>
          <a:p>
            <a:endParaRPr lang="en-US" dirty="0"/>
          </a:p>
        </p:txBody>
      </p:sp>
      <p:sp>
        <p:nvSpPr>
          <p:cNvPr id="4" name="Slide Number Placeholder 3"/>
          <p:cNvSpPr>
            <a:spLocks noGrp="1"/>
          </p:cNvSpPr>
          <p:nvPr>
            <p:ph type="sldNum" sz="quarter" idx="5"/>
          </p:nvPr>
        </p:nvSpPr>
        <p:spPr/>
        <p:txBody>
          <a:bodyPr/>
          <a:lstStyle/>
          <a:p>
            <a:pPr defTabSz="931774">
              <a:defRPr/>
            </a:pPr>
            <a:fld id="{2F383DA2-28DC-4DB7-A919-3AB8EE60F8E8}" type="slidenum">
              <a:rPr lang="en-CA">
                <a:solidFill>
                  <a:prstClr val="black"/>
                </a:solidFill>
                <a:latin typeface="Calibri" panose="020F0502020204030204"/>
              </a:rPr>
              <a:pPr defTabSz="931774">
                <a:defRPr/>
              </a:pPr>
              <a:t>75</a:t>
            </a:fld>
            <a:endParaRPr lang="en-CA">
              <a:solidFill>
                <a:prstClr val="black"/>
              </a:solidFill>
              <a:latin typeface="Calibri" panose="020F0502020204030204"/>
            </a:endParaRPr>
          </a:p>
        </p:txBody>
      </p:sp>
    </p:spTree>
    <p:extLst>
      <p:ext uri="{BB962C8B-B14F-4D97-AF65-F5344CB8AC3E}">
        <p14:creationId xmlns:p14="http://schemas.microsoft.com/office/powerpoint/2010/main" val="29412840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6228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239" y="4489705"/>
            <a:ext cx="6419709" cy="3911488"/>
          </a:xfrm>
        </p:spPr>
        <p:txBody>
          <a:bodyPr/>
          <a:lstStyle/>
          <a:p>
            <a:r>
              <a:rPr lang="en-US" dirty="0"/>
              <a:t>Here's another example of the best 5-year average salary calculation if a member is retiring part way through the year.  </a:t>
            </a:r>
          </a:p>
          <a:p>
            <a:endParaRPr lang="en-US" dirty="0"/>
          </a:p>
          <a:p>
            <a:r>
              <a:rPr lang="en-US" dirty="0"/>
              <a:t>In this example we will take a portion of service of that partial year. So along the left-hand side there are the years that we are using 2024 all the way to 2019 but for 2024 we're only taking a portion of that year used, which is .5000 because a retirement date as of June 30 is halfway through the year. </a:t>
            </a:r>
          </a:p>
          <a:p>
            <a:endParaRPr lang="en-US" dirty="0"/>
          </a:p>
          <a:p>
            <a:r>
              <a:rPr lang="en-US" dirty="0"/>
              <a:t>We're only going to take a portion of that year and the years prior are going to be credited at a full year, and we're going to go all the way previously to 2019 and take a portion of that year at .5000 which gives us the average of the best 5-years. </a:t>
            </a:r>
          </a:p>
          <a:p>
            <a:endParaRPr lang="en-US" dirty="0"/>
          </a:p>
          <a:p>
            <a:r>
              <a:rPr lang="en-US" dirty="0"/>
              <a:t>You will notice under the salary column, we're only going to take half of the salary for that year, because the member only worked and contributed to the pension up to June 30. At the bottom you can see that the best 5-year average salary is calculated.</a:t>
            </a:r>
            <a:endParaRPr lang="en-US" sz="1400" dirty="0"/>
          </a:p>
        </p:txBody>
      </p:sp>
    </p:spTree>
    <p:extLst>
      <p:ext uri="{BB962C8B-B14F-4D97-AF65-F5344CB8AC3E}">
        <p14:creationId xmlns:p14="http://schemas.microsoft.com/office/powerpoint/2010/main" val="343146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250825"/>
            <a:ext cx="4191000" cy="2357438"/>
          </a:xfrm>
        </p:spPr>
      </p:sp>
      <p:sp>
        <p:nvSpPr>
          <p:cNvPr id="3" name="Notes Placeholder 2"/>
          <p:cNvSpPr>
            <a:spLocks noGrp="1"/>
          </p:cNvSpPr>
          <p:nvPr>
            <p:ph type="body" idx="1"/>
          </p:nvPr>
        </p:nvSpPr>
        <p:spPr>
          <a:xfrm>
            <a:off x="321624" y="2724361"/>
            <a:ext cx="6662812" cy="6476814"/>
          </a:xfrm>
        </p:spPr>
        <p:txBody>
          <a:bodyPr/>
          <a:lstStyle/>
          <a:p>
            <a:r>
              <a:rPr lang="en-US" altLang="en-US" sz="1400" dirty="0">
                <a:cs typeface="Calibri" panose="020F0502020204030204" pitchFamily="34" charset="0"/>
              </a:rPr>
              <a:t>Now let's look at the Annual Pension Formula. Remember your pension is a defined benefit plan, and your contributions do not determine what you receive at retirement. We use a formula to determine the pension payable from the Fund. The formula is based on two important factors – your pensionable service and your average salary. </a:t>
            </a:r>
          </a:p>
          <a:p>
            <a:endParaRPr lang="en-US" altLang="en-US" sz="1400" dirty="0">
              <a:cs typeface="Calibri" panose="020F0502020204030204" pitchFamily="34" charset="0"/>
            </a:endParaRPr>
          </a:p>
          <a:p>
            <a:r>
              <a:rPr lang="en-US" altLang="en-US" sz="1400" dirty="0">
                <a:cs typeface="Calibri" panose="020F0502020204030204" pitchFamily="34" charset="0"/>
              </a:rPr>
              <a:t>The formula is 2% multiplied by average best five-year pensionable earnings. As mentioned before, this salary is over your career, it does not have to be consecutive. Multiplied by your pensionable service, again this is the actual service on which you contributed to the pension plan. </a:t>
            </a:r>
          </a:p>
          <a:p>
            <a:endParaRPr lang="en-US" altLang="en-US" sz="1400" dirty="0">
              <a:cs typeface="Calibri" panose="020F0502020204030204" pitchFamily="34" charset="0"/>
            </a:endParaRPr>
          </a:p>
          <a:p>
            <a:r>
              <a:rPr lang="en-US" altLang="en-US" sz="1400" dirty="0">
                <a:cs typeface="Calibri" panose="020F0502020204030204" pitchFamily="34" charset="0"/>
              </a:rPr>
              <a:t>Minus 0.4% multiplied by the average CPP pensionable earnings, which is using the same period taken from the best 5-year pensionable earnings, multiplied again by the pensionable service, the actual service on which you contributed to the plan. </a:t>
            </a:r>
          </a:p>
          <a:p>
            <a:endParaRPr lang="en-US" altLang="en-US" sz="1400" dirty="0">
              <a:cs typeface="Calibri" panose="020F0502020204030204" pitchFamily="34" charset="0"/>
            </a:endParaRPr>
          </a:p>
          <a:p>
            <a:r>
              <a:rPr lang="en-US" altLang="en-US" sz="1400" dirty="0">
                <a:cs typeface="Calibri" panose="020F0502020204030204" pitchFamily="34" charset="0"/>
              </a:rPr>
              <a:t>What is important to understand is that your pension benefit is determined by a formula and the two factors that drive the formula are service and salary. </a:t>
            </a:r>
          </a:p>
          <a:p>
            <a:endParaRPr lang="en-US" altLang="en-US" sz="1400" dirty="0">
              <a:cs typeface="Calibri" panose="020F0502020204030204" pitchFamily="34" charset="0"/>
            </a:endParaRPr>
          </a:p>
          <a:p>
            <a:r>
              <a:rPr lang="en-US" altLang="en-US" sz="1400" dirty="0">
                <a:cs typeface="Calibri" panose="020F0502020204030204" pitchFamily="34" charset="0"/>
              </a:rPr>
              <a:t>Note this does not include Manitoba Hydro Enhanced Pension.  Also, pensions are subject to maximums as required by the Income Tax Act.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________________________________________________________________________________</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slide shows how we determine what you will receive from the pension.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Even though we just reviewed your contributions – you don’t see those anywhere on this slide as your pension doesn’t depend on your contributions. But the CPP earnings do come into play once again.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Your contributions help fund the pension benefit along with your ER share – but don’t determine the benefit.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Your CSSF pension is a defined benefit plan, and we use a formula to determine the pension payable. The formula is based on two important factors – your pensionable service and your average salary.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formula is: 2% multiplied by the average of your best five-year of pensionable earnings - Multiplied by your years of pensionable service. This salary is over your career, it does not have to be consecutive.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Minus 0.4% multiplied by the average CPP pensionable earnings, which is using the same 5 year period, multiplied again by your years of pensionable service.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Annual pension is then divided by 12 which provides your gross monthly pension – payable for your lifetime.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What is important to understand is that your pension benefit is determined by a formula and the two factors that drive the formula are pensionable service and pensionable salary. </a:t>
            </a:r>
          </a:p>
          <a:p>
            <a:endParaRPr lang="en-US" sz="1400" dirty="0">
              <a:latin typeface="Arial" panose="020B0604020202020204" pitchFamily="34" charset="0"/>
              <a:cs typeface="Arial" panose="020B0604020202020204" pitchFamily="34" charset="0"/>
            </a:endParaRPr>
          </a:p>
          <a:p>
            <a:pPr defTabSz="931637">
              <a:defRPr/>
            </a:pPr>
            <a:r>
              <a:rPr lang="en-US" sz="1400" dirty="0">
                <a:solidFill>
                  <a:srgbClr val="000000"/>
                </a:solidFill>
                <a:uFill>
                  <a:solidFill>
                    <a:srgbClr val="000000"/>
                  </a:solidFill>
                </a:uFill>
                <a:latin typeface="Arial" panose="020B0604020202020204" pitchFamily="34" charset="0"/>
                <a:ea typeface="Arial Unicode MS"/>
                <a:cs typeface="Arial" panose="020B0604020202020204" pitchFamily="34" charset="0"/>
              </a:rPr>
              <a:t>You don’t need to work through the formula as we can run pension estimates by using the Pension estimator through OLS.</a:t>
            </a:r>
            <a:endParaRPr lang="en-US" sz="1400" dirty="0">
              <a:solidFill>
                <a:srgbClr val="000000"/>
              </a:solidFill>
              <a:uFill>
                <a:solidFill>
                  <a:srgbClr val="000000"/>
                </a:solidFill>
              </a:uFill>
              <a:latin typeface="Arial" panose="020B0604020202020204" pitchFamily="34" charset="0"/>
              <a:cs typeface="Arial" panose="020B0604020202020204" pitchFamily="34" charset="0"/>
            </a:endParaRPr>
          </a:p>
          <a:p>
            <a:pPr defTabSz="931637">
              <a:defRPr/>
            </a:pPr>
            <a:endParaRPr lang="en-US" dirty="0"/>
          </a:p>
        </p:txBody>
      </p:sp>
      <p:sp>
        <p:nvSpPr>
          <p:cNvPr id="4" name="Slide Number Placeholder 3"/>
          <p:cNvSpPr>
            <a:spLocks noGrp="1"/>
          </p:cNvSpPr>
          <p:nvPr>
            <p:ph type="sldNum" sz="quarter" idx="5"/>
          </p:nvPr>
        </p:nvSpPr>
        <p:spPr/>
        <p:txBody>
          <a:bodyPr/>
          <a:lstStyle/>
          <a:p>
            <a:pPr defTabSz="931774">
              <a:defRPr/>
            </a:pPr>
            <a:fld id="{2F383DA2-28DC-4DB7-A919-3AB8EE60F8E8}" type="slidenum">
              <a:rPr lang="en-CA">
                <a:solidFill>
                  <a:prstClr val="black"/>
                </a:solidFill>
                <a:latin typeface="Calibri" panose="020F0502020204030204"/>
              </a:rPr>
              <a:pPr defTabSz="931774">
                <a:defRPr/>
              </a:pPr>
              <a:t>9</a:t>
            </a:fld>
            <a:endParaRPr lang="en-CA">
              <a:solidFill>
                <a:prstClr val="black"/>
              </a:solidFill>
              <a:latin typeface="Calibri" panose="020F0502020204030204"/>
            </a:endParaRPr>
          </a:p>
        </p:txBody>
      </p:sp>
    </p:spTree>
    <p:extLst>
      <p:ext uri="{BB962C8B-B14F-4D97-AF65-F5344CB8AC3E}">
        <p14:creationId xmlns:p14="http://schemas.microsoft.com/office/powerpoint/2010/main" val="49888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389467" y="4489704"/>
            <a:ext cx="6328834" cy="3644646"/>
          </a:xfrm>
          <a:ln/>
        </p:spPr>
        <p:txBody>
          <a:bodyPr lIns="93953" tIns="46155" rIns="93953" bIns="46155"/>
          <a:lstStyle/>
          <a:p>
            <a:r>
              <a:rPr lang="en-US" altLang="en-US" dirty="0"/>
              <a:t>Let’s take a look at a Pension Calculation.  We’ll be using the averages and values discussed in the previous slides. </a:t>
            </a:r>
          </a:p>
          <a:p>
            <a:endParaRPr lang="en-US" altLang="en-US" dirty="0"/>
          </a:p>
          <a:p>
            <a:r>
              <a:rPr lang="en-US" altLang="en-US" dirty="0"/>
              <a:t>In this case, we are going to use a retirement date of December 31. The employee's age is 55, and the pensionable service accrued is 30 years. We established the average salary on the previous slide, which is $67,000, and the average CPP pensionable salary is $64,060.</a:t>
            </a:r>
          </a:p>
          <a:p>
            <a:endParaRPr lang="en-US" altLang="en-US" dirty="0"/>
          </a:p>
          <a:p>
            <a:r>
              <a:rPr lang="en-US" altLang="en-US" dirty="0"/>
              <a:t>So when using those factors in the formula, we take .02 and multiply that by the average salary and then multiply that by the years of pensionable service. It works out to $40,200 </a:t>
            </a:r>
          </a:p>
          <a:p>
            <a:endParaRPr lang="en-US" altLang="en-US" dirty="0"/>
          </a:p>
          <a:p>
            <a:r>
              <a:rPr lang="en-US" altLang="en-US" dirty="0"/>
              <a:t>Then we minus .004 multiplied by the average CPP pensionable salary, multiplied again by the same 30 years of pensionable service, and that works out to be $7,687.20. Therefore the annual pension is $32,512.80 or if you divide that by 12, a monthly pension of $2,709.</a:t>
            </a:r>
          </a:p>
          <a:p>
            <a:endParaRPr lang="en-US" altLang="en-US" dirty="0"/>
          </a:p>
        </p:txBody>
      </p:sp>
      <p:sp>
        <p:nvSpPr>
          <p:cNvPr id="181251"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C9EE-3B65-62EA-8071-A56DA72F4C19}"/>
              </a:ext>
            </a:extLst>
          </p:cNvPr>
          <p:cNvSpPr>
            <a:spLocks noGrp="1"/>
          </p:cNvSpPr>
          <p:nvPr>
            <p:ph type="ctrTitle"/>
          </p:nvPr>
        </p:nvSpPr>
        <p:spPr>
          <a:xfrm>
            <a:off x="877230" y="274871"/>
            <a:ext cx="6616390" cy="2323363"/>
          </a:xfrm>
        </p:spPr>
        <p:txBody>
          <a:bodyPr anchor="b">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A52F4F0-6F56-31B8-622B-9EED1EE62250}"/>
              </a:ext>
            </a:extLst>
          </p:cNvPr>
          <p:cNvSpPr>
            <a:spLocks noGrp="1"/>
          </p:cNvSpPr>
          <p:nvPr>
            <p:ph type="subTitle" idx="1"/>
          </p:nvPr>
        </p:nvSpPr>
        <p:spPr>
          <a:xfrm>
            <a:off x="877230" y="2932965"/>
            <a:ext cx="6616390" cy="1655762"/>
          </a:xfrm>
        </p:spPr>
        <p:txBody>
          <a:bodyPr/>
          <a:lstStyle>
            <a:lvl1pPr marL="0" indent="0" algn="l">
              <a:buNone/>
              <a:defRPr sz="2400" b="1" i="0">
                <a:solidFill>
                  <a:schemeClr val="bg1"/>
                </a:solidFill>
                <a:latin typeface="Univers LT Std 45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7124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1143000"/>
          </a:xfrm>
        </p:spPr>
        <p:txBody>
          <a:bodyPr/>
          <a:lstStyle/>
          <a:p>
            <a:r>
              <a:rPr lang="en-US"/>
              <a:t>Click to edit Master title style</a:t>
            </a:r>
          </a:p>
        </p:txBody>
      </p:sp>
      <p:sp>
        <p:nvSpPr>
          <p:cNvPr id="3" name="Text Placeholder 2"/>
          <p:cNvSpPr>
            <a:spLocks noGrp="1"/>
          </p:cNvSpPr>
          <p:nvPr>
            <p:ph type="body" sz="half" idx="1"/>
          </p:nvPr>
        </p:nvSpPr>
        <p:spPr>
          <a:xfrm>
            <a:off x="304800" y="1371600"/>
            <a:ext cx="5689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689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299200" y="6705600"/>
            <a:ext cx="5892800" cy="152400"/>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0" y="6477000"/>
            <a:ext cx="508000" cy="381000"/>
          </a:xfrm>
        </p:spPr>
        <p:txBody>
          <a:bodyPr/>
          <a:lstStyle>
            <a:lvl1pPr>
              <a:defRPr/>
            </a:lvl1pPr>
          </a:lstStyle>
          <a:p>
            <a:fld id="{4AE7D5AD-809C-4BB2-8F13-2992CBBFFAA8}" type="slidenum">
              <a:rPr lang="en-GB" altLang="en-US"/>
              <a:pPr/>
              <a:t>‹#›</a:t>
            </a:fld>
            <a:endParaRPr lang="en-GB" altLang="en-US" dirty="0"/>
          </a:p>
        </p:txBody>
      </p:sp>
    </p:spTree>
    <p:extLst>
      <p:ext uri="{BB962C8B-B14F-4D97-AF65-F5344CB8AC3E}">
        <p14:creationId xmlns:p14="http://schemas.microsoft.com/office/powerpoint/2010/main" val="283645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n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C9EE-3B65-62EA-8071-A56DA72F4C19}"/>
              </a:ext>
            </a:extLst>
          </p:cNvPr>
          <p:cNvSpPr>
            <a:spLocks noGrp="1"/>
          </p:cNvSpPr>
          <p:nvPr>
            <p:ph type="ctrTitle"/>
          </p:nvPr>
        </p:nvSpPr>
        <p:spPr>
          <a:xfrm>
            <a:off x="877230" y="274871"/>
            <a:ext cx="6616390" cy="2323363"/>
          </a:xfrm>
        </p:spPr>
        <p:txBody>
          <a:bodyPr anchor="b">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A52F4F0-6F56-31B8-622B-9EED1EE62250}"/>
              </a:ext>
            </a:extLst>
          </p:cNvPr>
          <p:cNvSpPr>
            <a:spLocks noGrp="1"/>
          </p:cNvSpPr>
          <p:nvPr>
            <p:ph type="subTitle" idx="1"/>
          </p:nvPr>
        </p:nvSpPr>
        <p:spPr>
          <a:xfrm>
            <a:off x="877230" y="2932965"/>
            <a:ext cx="6616390" cy="1655762"/>
          </a:xfrm>
        </p:spPr>
        <p:txBody>
          <a:bodyPr/>
          <a:lstStyle>
            <a:lvl1pPr marL="0" indent="0" algn="l">
              <a:buNone/>
              <a:defRPr sz="2400" b="1" i="0">
                <a:solidFill>
                  <a:schemeClr val="bg1"/>
                </a:solidFill>
                <a:latin typeface="Univers LT Std 45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05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custom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60D09C4-230D-AC2E-26F3-75526592485D}"/>
              </a:ext>
            </a:extLst>
          </p:cNvPr>
          <p:cNvSpPr>
            <a:spLocks noGrp="1"/>
          </p:cNvSpPr>
          <p:nvPr>
            <p:ph type="pic" sz="quarter" idx="10"/>
          </p:nvPr>
        </p:nvSpPr>
        <p:spPr>
          <a:xfrm>
            <a:off x="0" y="0"/>
            <a:ext cx="12192000" cy="6858000"/>
          </a:xfrm>
        </p:spPr>
        <p:txBody>
          <a:bodyPr/>
          <a:lstStyle/>
          <a:p>
            <a:endParaRPr lang="en-US" dirty="0"/>
          </a:p>
        </p:txBody>
      </p:sp>
      <p:sp>
        <p:nvSpPr>
          <p:cNvPr id="2" name="Title 1">
            <a:extLst>
              <a:ext uri="{FF2B5EF4-FFF2-40B4-BE49-F238E27FC236}">
                <a16:creationId xmlns:a16="http://schemas.microsoft.com/office/drawing/2014/main" id="{40E5C9EE-3B65-62EA-8071-A56DA72F4C19}"/>
              </a:ext>
            </a:extLst>
          </p:cNvPr>
          <p:cNvSpPr>
            <a:spLocks noGrp="1"/>
          </p:cNvSpPr>
          <p:nvPr>
            <p:ph type="ctrTitle"/>
          </p:nvPr>
        </p:nvSpPr>
        <p:spPr>
          <a:xfrm>
            <a:off x="877230" y="274871"/>
            <a:ext cx="6616390" cy="2323363"/>
          </a:xfrm>
        </p:spPr>
        <p:txBody>
          <a:bodyPr anchor="b">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A52F4F0-6F56-31B8-622B-9EED1EE62250}"/>
              </a:ext>
            </a:extLst>
          </p:cNvPr>
          <p:cNvSpPr>
            <a:spLocks noGrp="1"/>
          </p:cNvSpPr>
          <p:nvPr>
            <p:ph type="subTitle" idx="1"/>
          </p:nvPr>
        </p:nvSpPr>
        <p:spPr>
          <a:xfrm>
            <a:off x="877230" y="2932965"/>
            <a:ext cx="6616390" cy="1655762"/>
          </a:xfrm>
        </p:spPr>
        <p:txBody>
          <a:bodyPr/>
          <a:lstStyle>
            <a:lvl1pPr marL="0" indent="0" algn="l">
              <a:buNone/>
              <a:defRPr sz="2400" b="1" i="0">
                <a:solidFill>
                  <a:schemeClr val="bg1"/>
                </a:solidFill>
                <a:latin typeface="Univers LT Std 45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black and grey triangle&#10;&#10;Description automatically generated">
            <a:extLst>
              <a:ext uri="{FF2B5EF4-FFF2-40B4-BE49-F238E27FC236}">
                <a16:creationId xmlns:a16="http://schemas.microsoft.com/office/drawing/2014/main" id="{E5957624-6E5A-9B5B-D9D1-4DB5B71F6C0A}"/>
              </a:ext>
            </a:extLst>
          </p:cNvPr>
          <p:cNvPicPr>
            <a:picLocks noChangeAspect="1"/>
          </p:cNvPicPr>
          <p:nvPr userDrawn="1"/>
        </p:nvPicPr>
        <p:blipFill>
          <a:blip r:embed="rId3"/>
          <a:stretch>
            <a:fillRect/>
          </a:stretch>
        </p:blipFill>
        <p:spPr>
          <a:xfrm>
            <a:off x="7721600" y="0"/>
            <a:ext cx="4470400" cy="6858000"/>
          </a:xfrm>
          <a:prstGeom prst="rect">
            <a:avLst/>
          </a:prstGeom>
        </p:spPr>
      </p:pic>
      <p:pic>
        <p:nvPicPr>
          <p:cNvPr id="10" name="Picture 9">
            <a:extLst>
              <a:ext uri="{FF2B5EF4-FFF2-40B4-BE49-F238E27FC236}">
                <a16:creationId xmlns:a16="http://schemas.microsoft.com/office/drawing/2014/main" id="{CAD3DC32-9687-AAB4-5EE4-69F284DEA4A7}"/>
              </a:ext>
            </a:extLst>
          </p:cNvPr>
          <p:cNvPicPr>
            <a:picLocks noChangeAspect="1"/>
          </p:cNvPicPr>
          <p:nvPr userDrawn="1"/>
        </p:nvPicPr>
        <p:blipFill rotWithShape="1">
          <a:blip r:embed="rId4"/>
          <a:srcRect l="25481" t="38790" r="25574" b="39567"/>
          <a:stretch/>
        </p:blipFill>
        <p:spPr>
          <a:xfrm>
            <a:off x="750498" y="4957962"/>
            <a:ext cx="3519161" cy="1037395"/>
          </a:xfrm>
          <a:prstGeom prst="rect">
            <a:avLst/>
          </a:prstGeom>
        </p:spPr>
      </p:pic>
    </p:spTree>
    <p:extLst>
      <p:ext uri="{BB962C8B-B14F-4D97-AF65-F5344CB8AC3E}">
        <p14:creationId xmlns:p14="http://schemas.microsoft.com/office/powerpoint/2010/main" val="85830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9CDD-DDF3-581C-70EB-332FB6F979CA}"/>
              </a:ext>
            </a:extLst>
          </p:cNvPr>
          <p:cNvSpPr>
            <a:spLocks noGrp="1"/>
          </p:cNvSpPr>
          <p:nvPr>
            <p:ph type="title"/>
          </p:nvPr>
        </p:nvSpPr>
        <p:spPr>
          <a:xfrm>
            <a:off x="838200" y="365126"/>
            <a:ext cx="10515600" cy="107338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F02ACAE-0211-DC11-6C43-BDCD3E255902}"/>
              </a:ext>
            </a:extLst>
          </p:cNvPr>
          <p:cNvSpPr>
            <a:spLocks noGrp="1"/>
          </p:cNvSpPr>
          <p:nvPr>
            <p:ph idx="1"/>
          </p:nvPr>
        </p:nvSpPr>
        <p:spPr>
          <a:xfrm>
            <a:off x="838200" y="1602601"/>
            <a:ext cx="10515600" cy="3961858"/>
          </a:xfrm>
        </p:spPr>
        <p:txBody>
          <a:bodyPr>
            <a:normAutofit/>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469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62DC-4FBD-FAA2-7109-794FC8F3306E}"/>
              </a:ext>
            </a:extLst>
          </p:cNvPr>
          <p:cNvSpPr>
            <a:spLocks noGrp="1"/>
          </p:cNvSpPr>
          <p:nvPr>
            <p:ph type="title"/>
          </p:nvPr>
        </p:nvSpPr>
        <p:spPr>
          <a:xfrm>
            <a:off x="838200" y="365126"/>
            <a:ext cx="10515600" cy="107338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322B9EB-D5AC-6C9B-2204-60DF62FB0D0E}"/>
              </a:ext>
            </a:extLst>
          </p:cNvPr>
          <p:cNvSpPr>
            <a:spLocks noGrp="1"/>
          </p:cNvSpPr>
          <p:nvPr>
            <p:ph sz="half" idx="1"/>
          </p:nvPr>
        </p:nvSpPr>
        <p:spPr>
          <a:xfrm>
            <a:off x="838200" y="1825625"/>
            <a:ext cx="5181600" cy="3772287"/>
          </a:xfrm>
        </p:spPr>
        <p:txBody>
          <a:bodyPr/>
          <a:lstStyle>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DB88B62-AB57-CA5D-E91F-BC87F7AF9E01}"/>
              </a:ext>
            </a:extLst>
          </p:cNvPr>
          <p:cNvSpPr>
            <a:spLocks noGrp="1"/>
          </p:cNvSpPr>
          <p:nvPr>
            <p:ph sz="half" idx="2"/>
          </p:nvPr>
        </p:nvSpPr>
        <p:spPr>
          <a:xfrm>
            <a:off x="6172200" y="1825625"/>
            <a:ext cx="5181600" cy="3772287"/>
          </a:xfrm>
        </p:spPr>
        <p:txBody>
          <a:bodyPr/>
          <a:lstStyle>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17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F59256-4C95-D80D-B0FF-FF6A862E4405}"/>
              </a:ext>
            </a:extLst>
          </p:cNvPr>
          <p:cNvSpPr>
            <a:spLocks noGrp="1"/>
          </p:cNvSpPr>
          <p:nvPr>
            <p:ph type="pic" idx="1"/>
          </p:nvPr>
        </p:nvSpPr>
        <p:spPr>
          <a:xfrm>
            <a:off x="6512312" y="1683834"/>
            <a:ext cx="3932237" cy="392522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46A99D-5FAE-4DEA-2882-342EE163A376}"/>
              </a:ext>
            </a:extLst>
          </p:cNvPr>
          <p:cNvSpPr>
            <a:spLocks noGrp="1"/>
          </p:cNvSpPr>
          <p:nvPr>
            <p:ph type="body" sz="half" idx="2"/>
          </p:nvPr>
        </p:nvSpPr>
        <p:spPr>
          <a:xfrm>
            <a:off x="839788" y="1594624"/>
            <a:ext cx="5438349" cy="4014439"/>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A85D6B61-1C7F-60E0-FA6B-21DC4A1F5FC9}"/>
              </a:ext>
            </a:extLst>
          </p:cNvPr>
          <p:cNvSpPr>
            <a:spLocks noGrp="1"/>
          </p:cNvSpPr>
          <p:nvPr>
            <p:ph type="title"/>
          </p:nvPr>
        </p:nvSpPr>
        <p:spPr>
          <a:xfrm>
            <a:off x="838200" y="365126"/>
            <a:ext cx="10515600" cy="1073381"/>
          </a:xfrm>
        </p:spPr>
        <p:txBody>
          <a:bodyPr/>
          <a:lstStyle/>
          <a:p>
            <a:r>
              <a:rPr lang="en-US"/>
              <a:t>Click to edit Master title style</a:t>
            </a:r>
          </a:p>
        </p:txBody>
      </p:sp>
    </p:spTree>
    <p:extLst>
      <p:ext uri="{BB962C8B-B14F-4D97-AF65-F5344CB8AC3E}">
        <p14:creationId xmlns:p14="http://schemas.microsoft.com/office/powerpoint/2010/main" val="408375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7D123-A983-AB6D-79B2-B5986DB02173}"/>
              </a:ext>
            </a:extLst>
          </p:cNvPr>
          <p:cNvSpPr>
            <a:spLocks noGrp="1"/>
          </p:cNvSpPr>
          <p:nvPr>
            <p:ph type="title"/>
          </p:nvPr>
        </p:nvSpPr>
        <p:spPr>
          <a:xfrm>
            <a:off x="839788" y="365126"/>
            <a:ext cx="10515600" cy="107338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06B18CE-3AF2-6388-A210-12AC3315C9E5}"/>
              </a:ext>
            </a:extLst>
          </p:cNvPr>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832B55-B5A3-76C1-C00D-5EA1CB32AA92}"/>
              </a:ext>
            </a:extLst>
          </p:cNvPr>
          <p:cNvSpPr>
            <a:spLocks noGrp="1"/>
          </p:cNvSpPr>
          <p:nvPr>
            <p:ph sz="half" idx="2"/>
          </p:nvPr>
        </p:nvSpPr>
        <p:spPr>
          <a:xfrm>
            <a:off x="839788" y="2505075"/>
            <a:ext cx="5157787" cy="3126291"/>
          </a:xfrm>
        </p:spPr>
        <p:txBody>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7A2DAA-E3E1-69B0-A5BF-B957ADEDD24C}"/>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96CE35-15CD-73B9-153C-C1E93DFEA256}"/>
              </a:ext>
            </a:extLst>
          </p:cNvPr>
          <p:cNvSpPr>
            <a:spLocks noGrp="1"/>
          </p:cNvSpPr>
          <p:nvPr>
            <p:ph sz="quarter" idx="4"/>
          </p:nvPr>
        </p:nvSpPr>
        <p:spPr>
          <a:xfrm>
            <a:off x="6172200" y="2505075"/>
            <a:ext cx="5183188" cy="3126291"/>
          </a:xfrm>
        </p:spPr>
        <p:txBody>
          <a:bodyPr>
            <a:normAutofit/>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564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007A-03E6-9F29-89E0-D19A6FDF7542}"/>
              </a:ext>
            </a:extLst>
          </p:cNvPr>
          <p:cNvSpPr>
            <a:spLocks noGrp="1"/>
          </p:cNvSpPr>
          <p:nvPr>
            <p:ph type="title"/>
          </p:nvPr>
        </p:nvSpPr>
        <p:spPr>
          <a:xfrm>
            <a:off x="839788" y="457200"/>
            <a:ext cx="3932237" cy="1600200"/>
          </a:xfrm>
        </p:spPr>
        <p:txBody>
          <a:bodyPr anchor="b">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11AFF9F0-D277-A3A9-080F-2408CCAA4E8A}"/>
              </a:ext>
            </a:extLst>
          </p:cNvPr>
          <p:cNvSpPr>
            <a:spLocks noGrp="1"/>
          </p:cNvSpPr>
          <p:nvPr>
            <p:ph idx="1"/>
          </p:nvPr>
        </p:nvSpPr>
        <p:spPr>
          <a:xfrm>
            <a:off x="5183188" y="987425"/>
            <a:ext cx="6172200" cy="4873625"/>
          </a:xfrm>
        </p:spPr>
        <p:txBody>
          <a:bodyP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3F97344-A628-C261-EDCE-44E030FDA278}"/>
              </a:ext>
            </a:extLst>
          </p:cNvPr>
          <p:cNvSpPr>
            <a:spLocks noGrp="1"/>
          </p:cNvSpPr>
          <p:nvPr>
            <p:ph type="body" sz="half" idx="2"/>
          </p:nvPr>
        </p:nvSpPr>
        <p:spPr>
          <a:xfrm>
            <a:off x="839788" y="2057400"/>
            <a:ext cx="3932237" cy="3811588"/>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8131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1143000"/>
          </a:xfrm>
        </p:spPr>
        <p:txBody>
          <a:bodyPr/>
          <a:lstStyle/>
          <a:p>
            <a:r>
              <a:rPr lang="en-US"/>
              <a:t>Click to edit Master title style</a:t>
            </a:r>
          </a:p>
        </p:txBody>
      </p:sp>
      <p:sp>
        <p:nvSpPr>
          <p:cNvPr id="3" name="Table Placeholder 2"/>
          <p:cNvSpPr>
            <a:spLocks noGrp="1"/>
          </p:cNvSpPr>
          <p:nvPr>
            <p:ph type="tbl" idx="1"/>
          </p:nvPr>
        </p:nvSpPr>
        <p:spPr>
          <a:xfrm>
            <a:off x="304800" y="1371600"/>
            <a:ext cx="11582400" cy="4495800"/>
          </a:xfrm>
        </p:spPr>
        <p:txBody>
          <a:bodyPr/>
          <a:lstStyle/>
          <a:p>
            <a:endParaRPr lang="en-US" dirty="0"/>
          </a:p>
        </p:txBody>
      </p:sp>
      <p:sp>
        <p:nvSpPr>
          <p:cNvPr id="4" name="Footer Placeholder 3"/>
          <p:cNvSpPr>
            <a:spLocks noGrp="1"/>
          </p:cNvSpPr>
          <p:nvPr>
            <p:ph type="ftr" sz="quarter" idx="10"/>
          </p:nvPr>
        </p:nvSpPr>
        <p:spPr>
          <a:xfrm>
            <a:off x="6299200" y="6705600"/>
            <a:ext cx="5892800" cy="152400"/>
          </a:xfrm>
        </p:spPr>
        <p:txBody>
          <a:bodyPr/>
          <a:lstStyle>
            <a:lvl1pPr>
              <a:defRPr/>
            </a:lvl1pPr>
          </a:lstStyle>
          <a:p>
            <a:endParaRPr lang="en-GB" altLang="en-US" dirty="0"/>
          </a:p>
        </p:txBody>
      </p:sp>
      <p:sp>
        <p:nvSpPr>
          <p:cNvPr id="5" name="Slide Number Placeholder 4"/>
          <p:cNvSpPr>
            <a:spLocks noGrp="1"/>
          </p:cNvSpPr>
          <p:nvPr>
            <p:ph type="sldNum" sz="quarter" idx="11"/>
          </p:nvPr>
        </p:nvSpPr>
        <p:spPr>
          <a:xfrm>
            <a:off x="0" y="6477000"/>
            <a:ext cx="508000" cy="381000"/>
          </a:xfrm>
        </p:spPr>
        <p:txBody>
          <a:bodyPr/>
          <a:lstStyle>
            <a:lvl1pPr>
              <a:defRPr/>
            </a:lvl1pPr>
          </a:lstStyle>
          <a:p>
            <a:fld id="{905E1404-7301-4E7B-A934-F4747140B443}" type="slidenum">
              <a:rPr lang="en-GB" altLang="en-US"/>
              <a:pPr/>
              <a:t>‹#›</a:t>
            </a:fld>
            <a:endParaRPr lang="en-GB" altLang="en-US" dirty="0"/>
          </a:p>
        </p:txBody>
      </p:sp>
    </p:spTree>
    <p:extLst>
      <p:ext uri="{BB962C8B-B14F-4D97-AF65-F5344CB8AC3E}">
        <p14:creationId xmlns:p14="http://schemas.microsoft.com/office/powerpoint/2010/main" val="19329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621798-6F80-8E16-D948-237D49706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5DB31F-F1A9-3A50-6DEB-5810831342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55367354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2" r:id="rId5"/>
    <p:sldLayoutId id="2147483657" r:id="rId6"/>
    <p:sldLayoutId id="2147483653" r:id="rId7"/>
    <p:sldLayoutId id="2147483656" r:id="rId8"/>
    <p:sldLayoutId id="2147483660" r:id="rId9"/>
    <p:sldLayoutId id="2147483662" r:id="rId10"/>
  </p:sldLayoutIdLst>
  <p:hf sldNum="0" hdr="0" ftr="0" dt="0"/>
  <p:txStyles>
    <p:titleStyle>
      <a:lvl1pPr algn="l" defTabSz="914400" rtl="0" eaLnBrk="1" latinLnBrk="0" hangingPunct="1">
        <a:lnSpc>
          <a:spcPct val="90000"/>
        </a:lnSpc>
        <a:spcBef>
          <a:spcPct val="0"/>
        </a:spcBef>
        <a:buNone/>
        <a:defRPr sz="4400" b="0" i="0" kern="1200">
          <a:solidFill>
            <a:schemeClr val="tx2"/>
          </a:solidFill>
          <a:latin typeface="Univers LT Std 55" panose="020B0603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600" b="0" i="0" kern="1200">
          <a:solidFill>
            <a:schemeClr val="bg2"/>
          </a:solidFill>
          <a:latin typeface="Univers LT Std 55"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solidFill>
          <a:latin typeface="Univers LT Std 55"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solidFill>
          <a:latin typeface="Univers LT Std 55"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solidFill>
          <a:latin typeface="Univers LT Std 55"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solidFill>
          <a:latin typeface="Univers LT Std 55"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1ED2-B574-7E6D-0DE5-7FD41BB13D9E}"/>
              </a:ext>
            </a:extLst>
          </p:cNvPr>
          <p:cNvSpPr>
            <a:spLocks noGrp="1"/>
          </p:cNvSpPr>
          <p:nvPr>
            <p:ph type="ctrTitle"/>
          </p:nvPr>
        </p:nvSpPr>
        <p:spPr>
          <a:xfrm>
            <a:off x="749640" y="520995"/>
            <a:ext cx="6616390" cy="3179135"/>
          </a:xfrm>
        </p:spPr>
        <p:txBody>
          <a:bodyPr>
            <a:normAutofit/>
          </a:bodyPr>
          <a:lstStyle/>
          <a:p>
            <a:r>
              <a:rPr lang="en-US" altLang="en-US" sz="4400" b="1" dirty="0">
                <a:solidFill>
                  <a:srgbClr val="FFFFFF"/>
                </a:solidFill>
                <a:latin typeface="+mj-lt"/>
              </a:rPr>
              <a:t>Pre-Retirement Seminar</a:t>
            </a:r>
            <a:br>
              <a:rPr lang="en-US" altLang="en-US" sz="3600" b="0" dirty="0">
                <a:solidFill>
                  <a:srgbClr val="FFFFFF"/>
                </a:solidFill>
                <a:latin typeface="+mj-lt"/>
              </a:rPr>
            </a:br>
            <a:endParaRPr lang="en-US" sz="3600" dirty="0"/>
          </a:p>
        </p:txBody>
      </p:sp>
    </p:spTree>
    <p:extLst>
      <p:ext uri="{BB962C8B-B14F-4D97-AF65-F5344CB8AC3E}">
        <p14:creationId xmlns:p14="http://schemas.microsoft.com/office/powerpoint/2010/main" val="1052749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50115" y="130505"/>
            <a:ext cx="8686800" cy="8826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r>
              <a:rPr lang="en-US" altLang="en-US" sz="3600" b="1" dirty="0">
                <a:latin typeface="+mj-lt"/>
                <a:cs typeface="Calibri" panose="020F0502020204030204" pitchFamily="34" charset="0"/>
              </a:rPr>
              <a:t>Example - Pension Calculation</a:t>
            </a:r>
          </a:p>
        </p:txBody>
      </p:sp>
      <p:sp>
        <p:nvSpPr>
          <p:cNvPr id="180227" name="Rectangle 3"/>
          <p:cNvSpPr>
            <a:spLocks noGrp="1" noChangeArrowheads="1"/>
          </p:cNvSpPr>
          <p:nvPr>
            <p:ph type="body" idx="1"/>
          </p:nvPr>
        </p:nvSpPr>
        <p:spPr>
          <a:xfrm>
            <a:off x="807620" y="1236372"/>
            <a:ext cx="8320882" cy="502843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tabLst>
                <a:tab pos="1376363" algn="l"/>
                <a:tab pos="3032125" algn="l"/>
                <a:tab pos="5033963" algn="l"/>
                <a:tab pos="6056313" algn="r"/>
              </a:tabLst>
            </a:pPr>
            <a:r>
              <a:rPr lang="en-US" altLang="en-US" sz="2000" dirty="0">
                <a:latin typeface="+mn-lt"/>
                <a:cs typeface="Calibri" panose="020F0502020204030204" pitchFamily="34" charset="0"/>
              </a:rPr>
              <a:t>Retirement Date:	December 31, 2025</a:t>
            </a:r>
          </a:p>
          <a:p>
            <a:pPr>
              <a:tabLst>
                <a:tab pos="1376363" algn="l"/>
                <a:tab pos="3032125" algn="l"/>
                <a:tab pos="5033963" algn="l"/>
                <a:tab pos="6056313" algn="r"/>
              </a:tabLst>
            </a:pPr>
            <a:r>
              <a:rPr lang="en-US" altLang="en-US" sz="2000" dirty="0">
                <a:latin typeface="+mn-lt"/>
                <a:cs typeface="Calibri" panose="020F0502020204030204" pitchFamily="34" charset="0"/>
              </a:rPr>
              <a:t>Employee Age:	55</a:t>
            </a:r>
          </a:p>
          <a:p>
            <a:pPr>
              <a:tabLst>
                <a:tab pos="1376363" algn="l"/>
                <a:tab pos="3032125" algn="l"/>
                <a:tab pos="5033963" algn="l"/>
                <a:tab pos="6056313" algn="r"/>
              </a:tabLst>
            </a:pPr>
            <a:r>
              <a:rPr lang="en-US" altLang="en-US" sz="2000" dirty="0">
                <a:latin typeface="+mn-lt"/>
                <a:cs typeface="Calibri" panose="020F0502020204030204" pitchFamily="34" charset="0"/>
              </a:rPr>
              <a:t>Pensionable Service:	30 years</a:t>
            </a:r>
          </a:p>
          <a:p>
            <a:pPr>
              <a:tabLst>
                <a:tab pos="1376363" algn="l"/>
                <a:tab pos="3032125" algn="l"/>
                <a:tab pos="5033963" algn="l"/>
                <a:tab pos="6056313" algn="r"/>
              </a:tabLst>
            </a:pPr>
            <a:r>
              <a:rPr lang="en-US" altLang="en-US" sz="2000" dirty="0">
                <a:latin typeface="+mn-lt"/>
                <a:cs typeface="Calibri" panose="020F0502020204030204" pitchFamily="34" charset="0"/>
              </a:rPr>
              <a:t>Average Salary:	$70,600</a:t>
            </a:r>
          </a:p>
          <a:p>
            <a:pPr>
              <a:tabLst>
                <a:tab pos="1376363" algn="l"/>
                <a:tab pos="3032125" algn="l"/>
                <a:tab pos="5033963" algn="l"/>
                <a:tab pos="6056313" algn="r"/>
              </a:tabLst>
            </a:pPr>
            <a:r>
              <a:rPr lang="en-US" altLang="en-US" sz="2000" dirty="0">
                <a:latin typeface="+mn-lt"/>
                <a:cs typeface="Calibri" panose="020F0502020204030204" pitchFamily="34" charset="0"/>
              </a:rPr>
              <a:t>Average CPP </a:t>
            </a:r>
          </a:p>
          <a:p>
            <a:pPr>
              <a:tabLst>
                <a:tab pos="1376363" algn="l"/>
                <a:tab pos="3032125" algn="l"/>
                <a:tab pos="5033963" algn="l"/>
                <a:tab pos="6056313" algn="r"/>
              </a:tabLst>
            </a:pPr>
            <a:r>
              <a:rPr lang="en-US" altLang="en-US" sz="2000" dirty="0">
                <a:latin typeface="+mn-lt"/>
                <a:cs typeface="Calibri" panose="020F0502020204030204" pitchFamily="34" charset="0"/>
              </a:rPr>
              <a:t>Pensionable Earnings:     $66,580</a:t>
            </a:r>
          </a:p>
          <a:p>
            <a:pPr>
              <a:tabLst>
                <a:tab pos="1376363" algn="l"/>
                <a:tab pos="3032125" algn="l"/>
                <a:tab pos="5033963" algn="l"/>
                <a:tab pos="6056313" algn="r"/>
              </a:tabLst>
            </a:pPr>
            <a:endParaRPr lang="en-US" altLang="en-US" sz="2000" dirty="0">
              <a:latin typeface="+mn-lt"/>
              <a:cs typeface="Calibri" panose="020F0502020204030204" pitchFamily="34" charset="0"/>
            </a:endParaRPr>
          </a:p>
          <a:p>
            <a:pPr>
              <a:tabLst>
                <a:tab pos="1376363" algn="l"/>
                <a:tab pos="3032125" algn="l"/>
                <a:tab pos="5033963" algn="l"/>
                <a:tab pos="6056313" algn="r"/>
              </a:tabLst>
            </a:pPr>
            <a:r>
              <a:rPr lang="en-US" altLang="en-US" sz="2000" dirty="0">
                <a:latin typeface="+mn-lt"/>
                <a:cs typeface="Calibri" panose="020F0502020204030204" pitchFamily="34" charset="0"/>
              </a:rPr>
              <a:t>	    .02 x $70,600 x 30   = 	  $42,360.00</a:t>
            </a:r>
          </a:p>
          <a:p>
            <a:pPr>
              <a:tabLst>
                <a:tab pos="1376363" algn="l"/>
                <a:tab pos="3032125" algn="l"/>
                <a:tab pos="5033963" algn="l"/>
                <a:tab pos="6056313" algn="r"/>
              </a:tabLst>
            </a:pPr>
            <a:r>
              <a:rPr lang="en-US" altLang="en-US" sz="2000" dirty="0">
                <a:latin typeface="+mn-lt"/>
                <a:cs typeface="Calibri" panose="020F0502020204030204" pitchFamily="34" charset="0"/>
              </a:rPr>
              <a:t>        Less:     .004 x $66,580 x 30   = 	   	 </a:t>
            </a:r>
            <a:r>
              <a:rPr lang="en-US" altLang="en-US" sz="2000" u="sng" dirty="0">
                <a:latin typeface="+mn-lt"/>
                <a:cs typeface="Calibri" panose="020F0502020204030204" pitchFamily="34" charset="0"/>
              </a:rPr>
              <a:t>$7,989.60</a:t>
            </a:r>
          </a:p>
          <a:p>
            <a:pPr>
              <a:tabLst>
                <a:tab pos="1376363" algn="l"/>
                <a:tab pos="3032125" algn="l"/>
                <a:tab pos="5033963" algn="l"/>
                <a:tab pos="6056313" algn="r"/>
              </a:tabLst>
            </a:pPr>
            <a:r>
              <a:rPr lang="en-US" altLang="en-US" sz="2000" dirty="0">
                <a:latin typeface="+mn-lt"/>
                <a:cs typeface="Calibri" panose="020F0502020204030204" pitchFamily="34" charset="0"/>
              </a:rPr>
              <a:t>	   Annual Pension of   =	  $34,370.40</a:t>
            </a:r>
          </a:p>
          <a:p>
            <a:pPr marL="1371600" lvl="3" indent="0">
              <a:buNone/>
              <a:tabLst>
                <a:tab pos="1376363" algn="l"/>
                <a:tab pos="3032125" algn="l"/>
                <a:tab pos="5033963" algn="l"/>
                <a:tab pos="6056313" algn="r"/>
              </a:tabLst>
            </a:pPr>
            <a:endParaRPr lang="en-US" altLang="en-US" sz="2000" dirty="0">
              <a:latin typeface="+mn-lt"/>
              <a:cs typeface="Calibri" panose="020F0502020204030204" pitchFamily="34" charset="0"/>
            </a:endParaRPr>
          </a:p>
          <a:p>
            <a:pPr marL="114300" algn="ctr">
              <a:tabLst>
                <a:tab pos="1376363" algn="l"/>
                <a:tab pos="3032125" algn="l"/>
                <a:tab pos="5033963" algn="l"/>
                <a:tab pos="6056313" algn="r"/>
              </a:tabLst>
            </a:pPr>
            <a:r>
              <a:rPr lang="en-US" altLang="en-US" sz="2000" dirty="0">
                <a:latin typeface="+mn-lt"/>
                <a:cs typeface="Calibri" panose="020F0502020204030204" pitchFamily="34" charset="0"/>
              </a:rPr>
              <a:t> Monthly pension $2,864.20*</a:t>
            </a:r>
          </a:p>
        </p:txBody>
      </p:sp>
      <p:sp>
        <p:nvSpPr>
          <p:cNvPr id="2" name="TextBox 1">
            <a:extLst>
              <a:ext uri="{FF2B5EF4-FFF2-40B4-BE49-F238E27FC236}">
                <a16:creationId xmlns:a16="http://schemas.microsoft.com/office/drawing/2014/main" id="{0DCAFD5D-DDB7-920D-D6D2-8180E7F8573E}"/>
              </a:ext>
            </a:extLst>
          </p:cNvPr>
          <p:cNvSpPr txBox="1"/>
          <p:nvPr/>
        </p:nvSpPr>
        <p:spPr>
          <a:xfrm>
            <a:off x="8137881" y="3815367"/>
            <a:ext cx="3246499" cy="1323439"/>
          </a:xfrm>
          <a:prstGeom prst="rect">
            <a:avLst/>
          </a:prstGeom>
          <a:noFill/>
          <a:ln w="28575">
            <a:solidFill>
              <a:schemeClr val="tx2"/>
            </a:solidFill>
          </a:ln>
        </p:spPr>
        <p:txBody>
          <a:bodyPr wrap="square">
            <a:spAutoFit/>
          </a:bodyPr>
          <a:lstStyle/>
          <a:p>
            <a:pPr algn="ctr"/>
            <a:r>
              <a:rPr lang="en-US" dirty="0">
                <a:solidFill>
                  <a:schemeClr val="tx2"/>
                </a:solidFill>
              </a:rPr>
              <a:t>*</a:t>
            </a:r>
            <a:r>
              <a:rPr lang="en-US" sz="2000" dirty="0">
                <a:solidFill>
                  <a:schemeClr val="tx2"/>
                </a:solidFill>
              </a:rPr>
              <a:t>Lifetime pension option and assumes no early retirement reduction (Rule of 80).</a:t>
            </a:r>
            <a:endParaRPr lang="en-CA" dirty="0">
              <a:solidFill>
                <a:schemeClr val="tx2"/>
              </a:solidFill>
            </a:endParaRPr>
          </a:p>
        </p:txBody>
      </p:sp>
    </p:spTree>
    <p:extLst>
      <p:ext uri="{BB962C8B-B14F-4D97-AF65-F5344CB8AC3E}">
        <p14:creationId xmlns:p14="http://schemas.microsoft.com/office/powerpoint/2010/main" val="250903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69F5AE-F464-A500-E979-BBB1FCC982B8}"/>
              </a:ext>
            </a:extLst>
          </p:cNvPr>
          <p:cNvSpPr>
            <a:spLocks noGrp="1"/>
          </p:cNvSpPr>
          <p:nvPr>
            <p:ph idx="1"/>
          </p:nvPr>
        </p:nvSpPr>
        <p:spPr>
          <a:xfrm>
            <a:off x="838200" y="1942843"/>
            <a:ext cx="10515600" cy="3961858"/>
          </a:xfrm>
        </p:spPr>
        <p:txBody>
          <a:bodyPr anchor="t">
            <a:normAutofit/>
          </a:bodyPr>
          <a:lstStyle/>
          <a:p>
            <a:pPr algn="ctr"/>
            <a:r>
              <a:rPr lang="en-US" sz="4400" b="1" dirty="0">
                <a:solidFill>
                  <a:schemeClr val="tx2"/>
                </a:solidFill>
                <a:latin typeface="+mj-lt"/>
                <a:cs typeface="Calibri" panose="020F0502020204030204" pitchFamily="34" charset="0"/>
              </a:rPr>
              <a:t>WHEN CAN I RETIRE? </a:t>
            </a:r>
          </a:p>
        </p:txBody>
      </p:sp>
      <p:sp>
        <p:nvSpPr>
          <p:cNvPr id="2" name="TextBox 1">
            <a:extLst>
              <a:ext uri="{FF2B5EF4-FFF2-40B4-BE49-F238E27FC236}">
                <a16:creationId xmlns:a16="http://schemas.microsoft.com/office/drawing/2014/main" id="{636186C0-F8E1-C29F-F814-FD31061C326C}"/>
              </a:ext>
            </a:extLst>
          </p:cNvPr>
          <p:cNvSpPr txBox="1"/>
          <p:nvPr/>
        </p:nvSpPr>
        <p:spPr>
          <a:xfrm>
            <a:off x="2900459" y="3923772"/>
            <a:ext cx="6861727" cy="1231106"/>
          </a:xfrm>
          <a:prstGeom prst="rect">
            <a:avLst/>
          </a:prstGeom>
          <a:noFill/>
          <a:ln w="28575">
            <a:solidFill>
              <a:schemeClr val="accent2"/>
            </a:solidFill>
            <a:extLst>
              <a:ext uri="{C807C97D-BFC1-408E-A445-0C87EB9F89A2}">
                <ask:lineSketchStyleProps xmlns:ask="http://schemas.microsoft.com/office/drawing/2018/sketchyshapes" sd="1219033472">
                  <a:custGeom>
                    <a:avLst/>
                    <a:gdLst>
                      <a:gd name="connsiteX0" fmla="*/ 0 w 6324600"/>
                      <a:gd name="connsiteY0" fmla="*/ 0 h 923330"/>
                      <a:gd name="connsiteX1" fmla="*/ 6324600 w 6324600"/>
                      <a:gd name="connsiteY1" fmla="*/ 0 h 923330"/>
                      <a:gd name="connsiteX2" fmla="*/ 6324600 w 6324600"/>
                      <a:gd name="connsiteY2" fmla="*/ 923330 h 923330"/>
                      <a:gd name="connsiteX3" fmla="*/ 0 w 6324600"/>
                      <a:gd name="connsiteY3" fmla="*/ 923330 h 923330"/>
                      <a:gd name="connsiteX4" fmla="*/ 0 w 632460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923330" extrusionOk="0">
                        <a:moveTo>
                          <a:pt x="0" y="0"/>
                        </a:moveTo>
                        <a:cubicBezTo>
                          <a:pt x="807658" y="118645"/>
                          <a:pt x="4604343" y="116012"/>
                          <a:pt x="6324600" y="0"/>
                        </a:cubicBezTo>
                        <a:cubicBezTo>
                          <a:pt x="6384895" y="381580"/>
                          <a:pt x="6339160" y="685430"/>
                          <a:pt x="6324600" y="923330"/>
                        </a:cubicBezTo>
                        <a:cubicBezTo>
                          <a:pt x="4006467" y="1057930"/>
                          <a:pt x="718660" y="766134"/>
                          <a:pt x="0" y="923330"/>
                        </a:cubicBezTo>
                        <a:cubicBezTo>
                          <a:pt x="-30048" y="745367"/>
                          <a:pt x="-893" y="214319"/>
                          <a:pt x="0" y="0"/>
                        </a:cubicBezTo>
                        <a:close/>
                      </a:path>
                    </a:pathLst>
                  </a:custGeom>
                  <ask:type>
                    <ask:lineSketchNone/>
                  </ask:type>
                </ask:lineSketchStyleProps>
              </a:ext>
            </a:extLst>
          </a:ln>
        </p:spPr>
        <p:txBody>
          <a:bodyPr wrap="square" tIns="91440" rIns="91440" bIns="274320" rtlCol="0" anchor="ctr" anchorCtr="0">
            <a:spAutoFit/>
          </a:bodyPr>
          <a:lstStyle/>
          <a:p>
            <a:pPr algn="ctr"/>
            <a:r>
              <a:rPr lang="en-US" sz="2800" b="1" i="1" dirty="0">
                <a:solidFill>
                  <a:schemeClr val="accent2"/>
                </a:solidFill>
                <a:cs typeface="Calibri" panose="020F0502020204030204" pitchFamily="34" charset="0"/>
              </a:rPr>
              <a:t>Age, Service and Retirement Date </a:t>
            </a:r>
          </a:p>
          <a:p>
            <a:pPr algn="ctr"/>
            <a:r>
              <a:rPr lang="en-US" sz="2800" b="1" dirty="0">
                <a:solidFill>
                  <a:schemeClr val="accent2"/>
                </a:solidFill>
                <a:cs typeface="Calibri" panose="020F0502020204030204" pitchFamily="34" charset="0"/>
              </a:rPr>
              <a:t>video segment available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13439" y="0"/>
            <a:ext cx="9243237" cy="1357083"/>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r>
              <a:rPr lang="en-US" altLang="en-US" sz="3600" b="1" dirty="0">
                <a:latin typeface="+mj-lt"/>
                <a:cs typeface="Calibri" panose="020F0502020204030204" pitchFamily="34" charset="0"/>
              </a:rPr>
              <a:t>Retire with an </a:t>
            </a:r>
            <a:r>
              <a:rPr lang="en-US" altLang="en-US" sz="3600" b="1" dirty="0">
                <a:solidFill>
                  <a:schemeClr val="accent2"/>
                </a:solidFill>
                <a:latin typeface="+mj-lt"/>
                <a:cs typeface="Calibri" panose="020F0502020204030204" pitchFamily="34" charset="0"/>
              </a:rPr>
              <a:t>un</a:t>
            </a:r>
            <a:r>
              <a:rPr lang="en-US" altLang="en-US" sz="3600" b="1" dirty="0">
                <a:latin typeface="+mj-lt"/>
                <a:cs typeface="Calibri" panose="020F0502020204030204" pitchFamily="34" charset="0"/>
              </a:rPr>
              <a:t>reduced pension</a:t>
            </a:r>
          </a:p>
        </p:txBody>
      </p:sp>
      <p:sp>
        <p:nvSpPr>
          <p:cNvPr id="283651" name="Rectangle 3"/>
          <p:cNvSpPr>
            <a:spLocks noGrp="1" noChangeArrowheads="1"/>
          </p:cNvSpPr>
          <p:nvPr>
            <p:ph type="body" idx="1"/>
          </p:nvPr>
        </p:nvSpPr>
        <p:spPr>
          <a:xfrm>
            <a:off x="893406" y="1447801"/>
            <a:ext cx="10405187" cy="5104263"/>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marL="457200" indent="-457200">
              <a:buFont typeface="+mj-lt"/>
              <a:buAutoNum type="alphaLcParenR"/>
            </a:pPr>
            <a:r>
              <a:rPr lang="en-US" altLang="en-US" sz="2400" dirty="0">
                <a:latin typeface="+mn-lt"/>
                <a:cs typeface="Calibri" panose="020F0502020204030204" pitchFamily="34" charset="0"/>
              </a:rPr>
              <a:t>Between age 55–59 </a:t>
            </a:r>
            <a:r>
              <a:rPr lang="en-US" altLang="en-US" sz="2400" u="sng" dirty="0">
                <a:latin typeface="+mn-lt"/>
                <a:cs typeface="Calibri" panose="020F0502020204030204" pitchFamily="34" charset="0"/>
              </a:rPr>
              <a:t>and</a:t>
            </a:r>
            <a:r>
              <a:rPr lang="en-US" altLang="en-US" sz="2400" dirty="0">
                <a:latin typeface="+mn-lt"/>
                <a:cs typeface="Calibri" panose="020F0502020204030204" pitchFamily="34" charset="0"/>
              </a:rPr>
              <a:t> your age + service is 80 or more</a:t>
            </a:r>
          </a:p>
          <a:p>
            <a:pPr marL="457200" indent="-457200">
              <a:buFont typeface="+mj-lt"/>
              <a:buAutoNum type="alphaLcParenR"/>
            </a:pPr>
            <a:endParaRPr lang="en-US" altLang="en-US" sz="2400" dirty="0">
              <a:latin typeface="+mn-lt"/>
              <a:cs typeface="Calibri" panose="020F0502020204030204" pitchFamily="34" charset="0"/>
            </a:endParaRPr>
          </a:p>
          <a:p>
            <a:pPr marL="457200" indent="-457200">
              <a:buFont typeface="+mj-lt"/>
              <a:buAutoNum type="alphaLcParenR"/>
            </a:pPr>
            <a:r>
              <a:rPr lang="en-US" altLang="en-US" sz="2400" dirty="0">
                <a:latin typeface="+mn-lt"/>
                <a:cs typeface="Calibri" panose="020F0502020204030204" pitchFamily="34" charset="0"/>
              </a:rPr>
              <a:t>At age 60+ with 10 or more years of qualifying service</a:t>
            </a:r>
          </a:p>
          <a:p>
            <a:pPr marL="457200" indent="-457200">
              <a:buFont typeface="+mj-lt"/>
              <a:buAutoNum type="alphaLcParenR"/>
            </a:pPr>
            <a:endParaRPr lang="en-US" altLang="en-US" sz="2400" dirty="0">
              <a:latin typeface="+mn-lt"/>
              <a:cs typeface="Calibri" panose="020F0502020204030204" pitchFamily="34" charset="0"/>
            </a:endParaRPr>
          </a:p>
          <a:p>
            <a:pPr marL="457200" indent="-457200">
              <a:buFont typeface="+mj-lt"/>
              <a:buAutoNum type="alphaLcParenR"/>
            </a:pPr>
            <a:r>
              <a:rPr lang="en-US" altLang="en-US" sz="2400" dirty="0">
                <a:latin typeface="+mn-lt"/>
                <a:cs typeface="Calibri" panose="020F0502020204030204" pitchFamily="34" charset="0"/>
              </a:rPr>
              <a:t>At age 65+ with no minimum service requirement                        (Possible increase in pension for retirements after age 65)</a:t>
            </a:r>
          </a:p>
          <a:p>
            <a:pPr algn="ctr">
              <a:buFontTx/>
              <a:buNone/>
            </a:pPr>
            <a:endParaRPr lang="en-US" altLang="en-US" sz="2400" u="sng" dirty="0">
              <a:latin typeface="+mn-lt"/>
              <a:cs typeface="Calibri" panose="020F0502020204030204" pitchFamily="34" charset="0"/>
            </a:endParaRPr>
          </a:p>
          <a:p>
            <a:pPr>
              <a:buFontTx/>
              <a:buNone/>
            </a:pPr>
            <a:r>
              <a:rPr lang="en-US" altLang="en-US" sz="2400" dirty="0">
                <a:latin typeface="+mn-lt"/>
                <a:cs typeface="Calibri" panose="020F0502020204030204" pitchFamily="34" charset="0"/>
              </a:rPr>
              <a:t>*Correctional officers as early as age 50 with rule of 75. Must have been contributing extra 1% for minimum 5 years.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344242" y="204880"/>
            <a:ext cx="10402913" cy="150801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spcAft>
                <a:spcPts val="1200"/>
              </a:spcAft>
            </a:pPr>
            <a:r>
              <a:rPr lang="en-US" altLang="en-US" sz="3600" b="1" dirty="0">
                <a:latin typeface="+mj-lt"/>
                <a:cs typeface="Calibri" panose="020F0502020204030204" pitchFamily="34" charset="0"/>
              </a:rPr>
              <a:t>Retire with a reduced pension:</a:t>
            </a:r>
            <a:br>
              <a:rPr lang="en-US" altLang="en-US" sz="3600" b="1" dirty="0">
                <a:latin typeface="+mj-lt"/>
                <a:cs typeface="Calibri" panose="020F0502020204030204" pitchFamily="34" charset="0"/>
              </a:rPr>
            </a:br>
            <a:r>
              <a:rPr lang="en-US" altLang="en-US" sz="3600" b="1" u="sng" dirty="0">
                <a:latin typeface="+mj-lt"/>
                <a:cs typeface="Calibri" panose="020F0502020204030204" pitchFamily="34" charset="0"/>
              </a:rPr>
              <a:t>10 or more years </a:t>
            </a:r>
            <a:r>
              <a:rPr lang="en-US" altLang="en-US" sz="3600" b="1" dirty="0">
                <a:latin typeface="+mj-lt"/>
                <a:cs typeface="Calibri" panose="020F0502020204030204" pitchFamily="34" charset="0"/>
              </a:rPr>
              <a:t>of qualifying service</a:t>
            </a:r>
          </a:p>
        </p:txBody>
      </p:sp>
      <p:sp>
        <p:nvSpPr>
          <p:cNvPr id="277507" name="Rectangle 3"/>
          <p:cNvSpPr>
            <a:spLocks noGrp="1" noChangeArrowheads="1"/>
          </p:cNvSpPr>
          <p:nvPr>
            <p:ph type="body" idx="1"/>
          </p:nvPr>
        </p:nvSpPr>
        <p:spPr>
          <a:xfrm>
            <a:off x="894543" y="2170618"/>
            <a:ext cx="10402913" cy="35814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buFont typeface="Monotype Sorts" pitchFamily="2" charset="2"/>
              <a:buNone/>
            </a:pPr>
            <a:r>
              <a:rPr lang="en-US" altLang="en-US" sz="2400" dirty="0">
                <a:latin typeface="+mn-lt"/>
                <a:cs typeface="Calibri" panose="020F0502020204030204" pitchFamily="34" charset="0"/>
              </a:rPr>
              <a:t>Between age 55-59 </a:t>
            </a:r>
            <a:r>
              <a:rPr lang="en-US" altLang="en-US" sz="2400" u="sng" dirty="0">
                <a:latin typeface="+mn-lt"/>
                <a:cs typeface="Calibri" panose="020F0502020204030204" pitchFamily="34" charset="0"/>
              </a:rPr>
              <a:t>and</a:t>
            </a:r>
            <a:r>
              <a:rPr lang="en-US" altLang="en-US" sz="2400" dirty="0">
                <a:latin typeface="+mn-lt"/>
                <a:cs typeface="Calibri" panose="020F0502020204030204" pitchFamily="34" charset="0"/>
              </a:rPr>
              <a:t> your age + service is less than 80:</a:t>
            </a:r>
          </a:p>
          <a:p>
            <a:pPr>
              <a:buFont typeface="Monotype Sorts" pitchFamily="2" charset="2"/>
              <a:buNone/>
            </a:pPr>
            <a:endParaRPr lang="en-US" altLang="en-US" sz="2400" dirty="0">
              <a:latin typeface="+mn-lt"/>
              <a:cs typeface="Calibri" panose="020F0502020204030204" pitchFamily="34" charset="0"/>
            </a:endParaRPr>
          </a:p>
          <a:p>
            <a:pPr>
              <a:buFont typeface="Calibri" panose="020F0502020204030204" pitchFamily="34" charset="0"/>
              <a:buChar char="‒"/>
            </a:pPr>
            <a:r>
              <a:rPr lang="en-US" altLang="en-US" sz="2400" dirty="0">
                <a:latin typeface="+mn-lt"/>
                <a:cs typeface="Calibri" panose="020F0502020204030204" pitchFamily="34" charset="0"/>
              </a:rPr>
              <a:t>Reduction may be up to a maximum of 3% per year prior to the earlier of meeting Rule of 80 or age 60, whichever occurs first.</a:t>
            </a:r>
          </a:p>
          <a:p>
            <a:pPr>
              <a:buFont typeface="Calibri" panose="020F0502020204030204" pitchFamily="34" charset="0"/>
              <a:buChar char="‒"/>
            </a:pPr>
            <a:endParaRPr lang="en-US" altLang="en-US" sz="2400" dirty="0">
              <a:latin typeface="+mn-lt"/>
              <a:cs typeface="Calibri" panose="020F0502020204030204" pitchFamily="34" charset="0"/>
            </a:endParaRPr>
          </a:p>
          <a:p>
            <a:pPr>
              <a:buFont typeface="Calibri" panose="020F0502020204030204" pitchFamily="34" charset="0"/>
              <a:buChar char="‒"/>
            </a:pPr>
            <a:r>
              <a:rPr lang="en-US" altLang="en-US" sz="2400" dirty="0">
                <a:latin typeface="+mn-lt"/>
                <a:cs typeface="Calibri" panose="020F0502020204030204" pitchFamily="34" charset="0"/>
              </a:rPr>
              <a:t>Bridging Benefit payable until age 65, if applicable.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237210" y="67606"/>
            <a:ext cx="9937099" cy="1503256"/>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nSpc>
                <a:spcPct val="90000"/>
              </a:lnSpc>
            </a:pPr>
            <a:r>
              <a:rPr lang="en-US" altLang="en-US" sz="3600" b="1" dirty="0">
                <a:latin typeface="+mj-lt"/>
                <a:cs typeface="Calibri" panose="020F0502020204030204" pitchFamily="34" charset="0"/>
              </a:rPr>
              <a:t>Retire with a reduced pension:</a:t>
            </a:r>
            <a:br>
              <a:rPr lang="en-US" altLang="en-US" sz="3600" b="1" dirty="0">
                <a:latin typeface="+mj-lt"/>
                <a:cs typeface="Calibri" panose="020F0502020204030204" pitchFamily="34" charset="0"/>
              </a:rPr>
            </a:br>
            <a:r>
              <a:rPr lang="en-US" altLang="en-US" sz="3600" b="1" u="sng" dirty="0">
                <a:latin typeface="+mj-lt"/>
                <a:cs typeface="Calibri" panose="020F0502020204030204" pitchFamily="34" charset="0"/>
              </a:rPr>
              <a:t>Less than 10 years </a:t>
            </a:r>
            <a:r>
              <a:rPr lang="en-US" altLang="en-US" sz="3600" b="1" dirty="0">
                <a:latin typeface="+mj-lt"/>
                <a:cs typeface="Calibri" panose="020F0502020204030204" pitchFamily="34" charset="0"/>
              </a:rPr>
              <a:t>of qualifying service</a:t>
            </a:r>
          </a:p>
        </p:txBody>
      </p:sp>
      <p:sp>
        <p:nvSpPr>
          <p:cNvPr id="285699" name="Rectangle 3"/>
          <p:cNvSpPr>
            <a:spLocks noGrp="1" noChangeArrowheads="1"/>
          </p:cNvSpPr>
          <p:nvPr>
            <p:ph type="body" idx="1"/>
          </p:nvPr>
        </p:nvSpPr>
        <p:spPr>
          <a:xfrm>
            <a:off x="906624" y="1808577"/>
            <a:ext cx="10363888" cy="4230189"/>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r>
              <a:rPr lang="en-US" altLang="en-US" sz="2400" dirty="0">
                <a:latin typeface="+mn-lt"/>
                <a:cs typeface="Calibri" panose="020F0502020204030204" pitchFamily="34" charset="0"/>
              </a:rPr>
              <a:t>Between age 55-64:</a:t>
            </a:r>
          </a:p>
          <a:p>
            <a:endParaRPr lang="en-US" altLang="en-US" sz="2400" dirty="0">
              <a:latin typeface="+mn-lt"/>
              <a:cs typeface="Calibri" panose="020F0502020204030204" pitchFamily="34" charset="0"/>
            </a:endParaRPr>
          </a:p>
          <a:p>
            <a:pPr>
              <a:buFont typeface="Calibri" panose="020F0502020204030204" pitchFamily="34" charset="0"/>
              <a:buChar char="‒"/>
            </a:pPr>
            <a:r>
              <a:rPr lang="en-US" altLang="en-US" sz="2400" dirty="0">
                <a:latin typeface="+mn-lt"/>
                <a:cs typeface="Calibri" panose="020F0502020204030204" pitchFamily="34" charset="0"/>
              </a:rPr>
              <a:t>Actuarial reduction applied. Pension is actuarial equivalent in value to the pension you would otherwise receive at age 65.</a:t>
            </a:r>
          </a:p>
          <a:p>
            <a:pPr>
              <a:buFont typeface="Calibri" panose="020F0502020204030204" pitchFamily="34" charset="0"/>
              <a:buChar char="‒"/>
            </a:pPr>
            <a:endParaRPr lang="en-US" altLang="en-US" sz="2400" dirty="0">
              <a:latin typeface="+mn-lt"/>
              <a:cs typeface="Calibri" panose="020F0502020204030204" pitchFamily="34" charset="0"/>
            </a:endParaRPr>
          </a:p>
          <a:p>
            <a:pPr>
              <a:buFont typeface="Calibri" panose="020F0502020204030204" pitchFamily="34" charset="0"/>
              <a:buChar char="‒"/>
            </a:pPr>
            <a:r>
              <a:rPr lang="en-US" altLang="en-US" sz="2400" dirty="0">
                <a:latin typeface="+mn-lt"/>
                <a:cs typeface="Calibri" panose="020F0502020204030204" pitchFamily="34" charset="0"/>
              </a:rPr>
              <a:t>Approximately 6% for each year prior to age 65: </a:t>
            </a:r>
          </a:p>
          <a:p>
            <a:r>
              <a:rPr lang="en-US" altLang="en-US" sz="2400" dirty="0">
                <a:latin typeface="+mn-lt"/>
                <a:cs typeface="Calibri" panose="020F0502020204030204" pitchFamily="34" charset="0"/>
              </a:rPr>
              <a:t>	 ~60% reduction if retiring at age 55</a:t>
            </a:r>
          </a:p>
          <a:p>
            <a:r>
              <a:rPr lang="en-US" altLang="en-US" sz="2400" dirty="0">
                <a:latin typeface="+mn-lt"/>
                <a:cs typeface="Calibri" panose="020F0502020204030204" pitchFamily="34" charset="0"/>
              </a:rPr>
              <a:t>	 ~30% reduction if retiring at age 60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6581-3D7A-B019-57C3-E91E8929C35C}"/>
              </a:ext>
            </a:extLst>
          </p:cNvPr>
          <p:cNvSpPr>
            <a:spLocks noGrp="1"/>
          </p:cNvSpPr>
          <p:nvPr>
            <p:ph type="title"/>
          </p:nvPr>
        </p:nvSpPr>
        <p:spPr>
          <a:xfrm>
            <a:off x="923260" y="1747359"/>
            <a:ext cx="10515600" cy="1495571"/>
          </a:xfrm>
        </p:spPr>
        <p:txBody>
          <a:bodyPr>
            <a:normAutofit/>
          </a:bodyPr>
          <a:lstStyle/>
          <a:p>
            <a:br>
              <a:rPr lang="en-CA" sz="4400" dirty="0">
                <a:solidFill>
                  <a:srgbClr val="002060"/>
                </a:solidFill>
                <a:latin typeface="+mj-lt"/>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B434233F-2C82-71BB-9AE3-A5740B42AB93}"/>
              </a:ext>
            </a:extLst>
          </p:cNvPr>
          <p:cNvSpPr>
            <a:spLocks noGrp="1"/>
          </p:cNvSpPr>
          <p:nvPr>
            <p:ph idx="1"/>
          </p:nvPr>
        </p:nvSpPr>
        <p:spPr>
          <a:xfrm>
            <a:off x="2539410" y="2396185"/>
            <a:ext cx="7113180" cy="2437771"/>
          </a:xfrm>
        </p:spPr>
        <p:txBody>
          <a:bodyPr>
            <a:normAutofit/>
          </a:bodyPr>
          <a:lstStyle/>
          <a:p>
            <a:pPr algn="ctr"/>
            <a:r>
              <a:rPr lang="en-US" sz="4400" b="1" dirty="0">
                <a:solidFill>
                  <a:schemeClr val="tx2"/>
                </a:solidFill>
                <a:latin typeface="+mj-lt"/>
                <a:cs typeface="Calibri" panose="020F0502020204030204" pitchFamily="34" charset="0"/>
              </a:rPr>
              <a:t>WAYS TO INCREASE </a:t>
            </a:r>
          </a:p>
          <a:p>
            <a:pPr algn="ctr"/>
            <a:r>
              <a:rPr lang="en-US" sz="4400" b="1" dirty="0">
                <a:solidFill>
                  <a:schemeClr val="tx2"/>
                </a:solidFill>
                <a:latin typeface="+mj-lt"/>
                <a:cs typeface="Calibri" panose="020F0502020204030204" pitchFamily="34" charset="0"/>
              </a:rPr>
              <a:t>YOUR PENSION</a:t>
            </a:r>
            <a:endParaRPr lang="en-CA" sz="4400" b="1" dirty="0">
              <a:solidFill>
                <a:schemeClr val="tx2"/>
              </a:solidFill>
              <a:latin typeface="+mj-lt"/>
              <a:cs typeface="Calibri" panose="020F0502020204030204" pitchFamily="34" charset="0"/>
            </a:endParaRPr>
          </a:p>
          <a:p>
            <a:endParaRPr lang="en-US" sz="4800" dirty="0"/>
          </a:p>
        </p:txBody>
      </p:sp>
    </p:spTree>
    <p:extLst>
      <p:ext uri="{BB962C8B-B14F-4D97-AF65-F5344CB8AC3E}">
        <p14:creationId xmlns:p14="http://schemas.microsoft.com/office/powerpoint/2010/main" val="29508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342365" y="320303"/>
            <a:ext cx="8686800" cy="838200"/>
          </a:xfrm>
        </p:spPr>
        <p:txBody>
          <a:bodyPr>
            <a:normAutofit/>
          </a:bodyPr>
          <a:lstStyle/>
          <a:p>
            <a:r>
              <a:rPr lang="en-US" altLang="en-US" sz="3600" b="1" dirty="0">
                <a:latin typeface="+mj-lt"/>
                <a:cs typeface="Calibri" panose="020F0502020204030204" pitchFamily="34" charset="0"/>
              </a:rPr>
              <a:t>Service and Earnings</a:t>
            </a:r>
          </a:p>
        </p:txBody>
      </p:sp>
      <p:sp>
        <p:nvSpPr>
          <p:cNvPr id="264195" name="Rectangle 3"/>
          <p:cNvSpPr>
            <a:spLocks noGrp="1" noChangeArrowheads="1"/>
          </p:cNvSpPr>
          <p:nvPr>
            <p:ph type="body" idx="1"/>
          </p:nvPr>
        </p:nvSpPr>
        <p:spPr>
          <a:xfrm>
            <a:off x="829394" y="1319668"/>
            <a:ext cx="10457176" cy="5071193"/>
          </a:xfrm>
        </p:spPr>
        <p:txBody>
          <a:bodyPr>
            <a:normAutofit fontScale="55000" lnSpcReduction="20000"/>
          </a:bodyPr>
          <a:lstStyle/>
          <a:p>
            <a:pPr>
              <a:buClr>
                <a:srgbClr val="003399"/>
              </a:buClr>
            </a:pPr>
            <a:r>
              <a:rPr lang="en-US" altLang="en-US" sz="4400" dirty="0">
                <a:latin typeface="+mn-lt"/>
                <a:cs typeface="Calibri" panose="020F0502020204030204" pitchFamily="34" charset="0"/>
              </a:rPr>
              <a:t>Increasing these variables will increase your pension</a:t>
            </a:r>
          </a:p>
          <a:p>
            <a:endParaRPr lang="en-US" altLang="en-US" sz="4400" dirty="0">
              <a:latin typeface="+mn-lt"/>
              <a:cs typeface="Calibri" panose="020F0502020204030204" pitchFamily="34" charset="0"/>
            </a:endParaRPr>
          </a:p>
          <a:p>
            <a:r>
              <a:rPr lang="en-US" altLang="en-US" sz="4400" dirty="0">
                <a:latin typeface="+mn-lt"/>
                <a:cs typeface="Calibri" panose="020F0502020204030204" pitchFamily="34" charset="0"/>
              </a:rPr>
              <a:t>          Pensionable Earnings:</a:t>
            </a:r>
          </a:p>
          <a:p>
            <a:pPr lvl="3">
              <a:lnSpc>
                <a:spcPct val="120000"/>
              </a:lnSpc>
              <a:buFont typeface="Calibri" panose="020F0502020204030204" pitchFamily="34" charset="0"/>
              <a:buChar char="‒"/>
            </a:pPr>
            <a:r>
              <a:rPr lang="en-US" altLang="en-US" sz="4400" dirty="0">
                <a:latin typeface="+mn-lt"/>
                <a:cs typeface="Calibri" panose="020F0502020204030204" pitchFamily="34" charset="0"/>
              </a:rPr>
              <a:t>Cashing out banked vacation days</a:t>
            </a:r>
          </a:p>
          <a:p>
            <a:pPr lvl="3">
              <a:lnSpc>
                <a:spcPct val="120000"/>
              </a:lnSpc>
              <a:buFont typeface="Calibri" panose="020F0502020204030204" pitchFamily="34" charset="0"/>
              <a:buChar char="‒"/>
            </a:pPr>
            <a:r>
              <a:rPr lang="en-US" altLang="en-US" sz="4400" dirty="0">
                <a:latin typeface="+mn-lt"/>
                <a:cs typeface="Calibri" panose="020F0502020204030204" pitchFamily="34" charset="0"/>
              </a:rPr>
              <a:t>Increase regular salary</a:t>
            </a:r>
          </a:p>
          <a:p>
            <a:pPr lvl="1">
              <a:buFont typeface="Wingdings" panose="05000000000000000000" pitchFamily="2" charset="2"/>
              <a:buChar char="ü"/>
            </a:pPr>
            <a:endParaRPr lang="en-US" altLang="en-US" sz="4400" dirty="0">
              <a:latin typeface="+mn-lt"/>
              <a:cs typeface="Calibri" panose="020F0502020204030204" pitchFamily="34" charset="0"/>
            </a:endParaRPr>
          </a:p>
          <a:p>
            <a:r>
              <a:rPr lang="en-US" altLang="en-US" sz="4400" dirty="0">
                <a:latin typeface="+mn-lt"/>
                <a:cs typeface="Calibri" panose="020F0502020204030204" pitchFamily="34" charset="0"/>
              </a:rPr>
              <a:t>           Pensionable Service: </a:t>
            </a:r>
          </a:p>
          <a:p>
            <a:pPr lvl="3">
              <a:lnSpc>
                <a:spcPct val="120000"/>
              </a:lnSpc>
              <a:buFont typeface="Calibri" panose="020F0502020204030204" pitchFamily="34" charset="0"/>
              <a:buChar char="‒"/>
            </a:pPr>
            <a:r>
              <a:rPr lang="en-US" altLang="en-US" sz="4400" dirty="0">
                <a:latin typeface="+mn-lt"/>
                <a:cs typeface="Calibri" panose="020F0502020204030204" pitchFamily="34" charset="0"/>
              </a:rPr>
              <a:t>Purchase/transfer service</a:t>
            </a:r>
          </a:p>
          <a:p>
            <a:pPr lvl="3">
              <a:lnSpc>
                <a:spcPct val="120000"/>
              </a:lnSpc>
              <a:buFont typeface="Calibri" panose="020F0502020204030204" pitchFamily="34" charset="0"/>
              <a:buChar char="‒"/>
            </a:pPr>
            <a:r>
              <a:rPr lang="en-US" altLang="en-US" sz="4400" dirty="0">
                <a:latin typeface="+mn-lt"/>
                <a:cs typeface="Calibri" panose="020F0502020204030204" pitchFamily="34" charset="0"/>
              </a:rPr>
              <a:t>If your pensionable service is lower than qualifying service, you may be eligible to purchase service</a:t>
            </a:r>
            <a:r>
              <a:rPr lang="en-US" altLang="en-US" sz="5100" dirty="0">
                <a:latin typeface="+mn-lt"/>
                <a:cs typeface="Calibri" panose="020F0502020204030204" pitchFamily="34" charset="0"/>
              </a:rPr>
              <a:t>.   </a:t>
            </a:r>
          </a:p>
          <a:p>
            <a:pPr lvl="1">
              <a:buClr>
                <a:srgbClr val="003399"/>
              </a:buClr>
              <a:buFont typeface="Wingdings" pitchFamily="2" charset="2"/>
              <a:buChar char="§"/>
            </a:pPr>
            <a:endParaRPr lang="en-US" altLang="en-US" sz="1200" dirty="0">
              <a:latin typeface="Calibri" panose="020F0502020204030204" pitchFamily="34" charset="0"/>
              <a:cs typeface="Calibri" panose="020F0502020204030204" pitchFamily="34" charset="0"/>
            </a:endParaRPr>
          </a:p>
          <a:p>
            <a:pPr>
              <a:lnSpc>
                <a:spcPct val="75000"/>
              </a:lnSpc>
              <a:buClr>
                <a:srgbClr val="003399"/>
              </a:buClr>
              <a:buFont typeface="Wingdings" pitchFamily="2" charset="2"/>
              <a:buChar char="§"/>
            </a:pPr>
            <a:endParaRPr lang="en-US" altLang="en-US" sz="2400" dirty="0">
              <a:latin typeface="Calibri" panose="020F0502020204030204" pitchFamily="34" charset="0"/>
              <a:cs typeface="Calibri" panose="020F0502020204030204" pitchFamily="34" charset="0"/>
            </a:endParaRPr>
          </a:p>
          <a:p>
            <a:pPr>
              <a:lnSpc>
                <a:spcPct val="75000"/>
              </a:lnSpc>
              <a:spcBef>
                <a:spcPct val="25000"/>
              </a:spcBef>
              <a:buFont typeface="Monotype Sorts" pitchFamily="2" charset="2"/>
              <a:buNone/>
            </a:pPr>
            <a:r>
              <a:rPr lang="en-US" altLang="en-US" dirty="0">
                <a:solidFill>
                  <a:srgbClr val="003399"/>
                </a:solidFill>
                <a:latin typeface="Calibri" panose="020F0502020204030204" pitchFamily="34" charset="0"/>
                <a:cs typeface="Calibri" panose="020F0502020204030204" pitchFamily="34" charset="0"/>
              </a:rPr>
              <a:t>			</a:t>
            </a:r>
            <a:endParaRPr lang="en-US" altLang="en-US" sz="2400" dirty="0">
              <a:latin typeface="Calibri" panose="020F0502020204030204" pitchFamily="34" charset="0"/>
              <a:cs typeface="Calibri" panose="020F0502020204030204" pitchFamily="34" charset="0"/>
            </a:endParaRPr>
          </a:p>
        </p:txBody>
      </p:sp>
      <p:sp>
        <p:nvSpPr>
          <p:cNvPr id="4" name="Arrow: Up 3">
            <a:extLst>
              <a:ext uri="{FF2B5EF4-FFF2-40B4-BE49-F238E27FC236}">
                <a16:creationId xmlns:a16="http://schemas.microsoft.com/office/drawing/2014/main" id="{90AFF330-7350-C00E-3578-B3A005CD9EEC}"/>
              </a:ext>
            </a:extLst>
          </p:cNvPr>
          <p:cNvSpPr/>
          <p:nvPr/>
        </p:nvSpPr>
        <p:spPr bwMode="auto">
          <a:xfrm>
            <a:off x="829393" y="3759185"/>
            <a:ext cx="711171" cy="991719"/>
          </a:xfrm>
          <a:prstGeom prst="upArrow">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dirty="0">
              <a:latin typeface="Calibri" panose="020F0502020204030204" pitchFamily="34" charset="0"/>
            </a:endParaRPr>
          </a:p>
        </p:txBody>
      </p:sp>
      <p:sp>
        <p:nvSpPr>
          <p:cNvPr id="3" name="Arrow: Up 2">
            <a:extLst>
              <a:ext uri="{FF2B5EF4-FFF2-40B4-BE49-F238E27FC236}">
                <a16:creationId xmlns:a16="http://schemas.microsoft.com/office/drawing/2014/main" id="{DB306424-DD09-8C1F-872C-46BFE41C4FB7}"/>
              </a:ext>
            </a:extLst>
          </p:cNvPr>
          <p:cNvSpPr/>
          <p:nvPr/>
        </p:nvSpPr>
        <p:spPr bwMode="auto">
          <a:xfrm>
            <a:off x="829392" y="1962984"/>
            <a:ext cx="711171" cy="991719"/>
          </a:xfrm>
          <a:prstGeom prst="upArrow">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dirty="0">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27A0-4819-4145-806A-293A6C1EED5F}"/>
              </a:ext>
            </a:extLst>
          </p:cNvPr>
          <p:cNvSpPr>
            <a:spLocks noGrp="1"/>
          </p:cNvSpPr>
          <p:nvPr>
            <p:ph type="title"/>
          </p:nvPr>
        </p:nvSpPr>
        <p:spPr>
          <a:xfrm>
            <a:off x="371670" y="282251"/>
            <a:ext cx="8686800" cy="1143000"/>
          </a:xfrm>
        </p:spPr>
        <p:txBody>
          <a:bodyPr>
            <a:noAutofit/>
          </a:bodyPr>
          <a:lstStyle/>
          <a:p>
            <a:r>
              <a:rPr lang="en-US" sz="3600" b="1" dirty="0">
                <a:latin typeface="+mj-lt"/>
                <a:cs typeface="Calibri" panose="020F0502020204030204" pitchFamily="34" charset="0"/>
              </a:rPr>
              <a:t>Increasing Pensionable Earnings:</a:t>
            </a:r>
            <a:br>
              <a:rPr lang="en-US" sz="3600" b="1" dirty="0">
                <a:latin typeface="+mj-lt"/>
                <a:cs typeface="Calibri" panose="020F0502020204030204" pitchFamily="34" charset="0"/>
              </a:rPr>
            </a:br>
            <a:r>
              <a:rPr lang="en-US" sz="3600" b="1" dirty="0">
                <a:latin typeface="+mj-lt"/>
                <a:cs typeface="Calibri" panose="020F0502020204030204" pitchFamily="34" charset="0"/>
              </a:rPr>
              <a:t>Vacation Days</a:t>
            </a:r>
            <a:endParaRPr lang="en-CA" sz="3600" b="1" dirty="0">
              <a:latin typeface="+mj-lt"/>
              <a:cs typeface="Calibri" panose="020F0502020204030204" pitchFamily="34" charset="0"/>
            </a:endParaRPr>
          </a:p>
        </p:txBody>
      </p:sp>
      <p:sp>
        <p:nvSpPr>
          <p:cNvPr id="3" name="Content Placeholder 2">
            <a:extLst>
              <a:ext uri="{FF2B5EF4-FFF2-40B4-BE49-F238E27FC236}">
                <a16:creationId xmlns:a16="http://schemas.microsoft.com/office/drawing/2014/main" id="{41ABC61F-20EE-1141-A7CA-BF252965617B}"/>
              </a:ext>
            </a:extLst>
          </p:cNvPr>
          <p:cNvSpPr>
            <a:spLocks noGrp="1"/>
          </p:cNvSpPr>
          <p:nvPr>
            <p:ph idx="1"/>
          </p:nvPr>
        </p:nvSpPr>
        <p:spPr>
          <a:xfrm>
            <a:off x="812864" y="1220136"/>
            <a:ext cx="10566271" cy="4844998"/>
          </a:xfrm>
        </p:spPr>
        <p:txBody>
          <a:bodyPr>
            <a:normAutofit lnSpcReduction="10000"/>
          </a:bodyPr>
          <a:lstStyle/>
          <a:p>
            <a:pPr>
              <a:lnSpc>
                <a:spcPct val="80000"/>
              </a:lnSpc>
              <a:buFont typeface="Wingdings" panose="05000000000000000000" pitchFamily="2" charset="2"/>
              <a:buChar char="ü"/>
            </a:pPr>
            <a:endParaRPr lang="en-US" altLang="en-US" sz="2400" dirty="0">
              <a:latin typeface="+mn-lt"/>
              <a:cs typeface="Calibri" panose="020F0502020204030204" pitchFamily="34" charset="0"/>
            </a:endParaRPr>
          </a:p>
          <a:p>
            <a:pPr>
              <a:lnSpc>
                <a:spcPct val="80000"/>
              </a:lnSpc>
              <a:buFont typeface="Calibri" panose="020F0502020204030204" pitchFamily="34" charset="0"/>
              <a:buChar char="‒"/>
            </a:pPr>
            <a:r>
              <a:rPr lang="en-US" altLang="en-US" sz="2400" dirty="0">
                <a:latin typeface="+mn-lt"/>
                <a:cs typeface="Calibri" panose="020F0502020204030204" pitchFamily="34" charset="0"/>
              </a:rPr>
              <a:t>A lump sum payment for vacation is subject to pension contributions (8% or 9%).  Gross vacation earnings can be included in pensionable salary when you cease to be an employee.</a:t>
            </a:r>
          </a:p>
          <a:p>
            <a:pPr>
              <a:lnSpc>
                <a:spcPct val="80000"/>
              </a:lnSpc>
              <a:buFont typeface="Calibri" panose="020F0502020204030204" pitchFamily="34" charset="0"/>
              <a:buChar char="‒"/>
            </a:pPr>
            <a:endParaRPr lang="en-US" altLang="en-US" sz="2400" dirty="0">
              <a:latin typeface="+mn-lt"/>
              <a:cs typeface="Calibri" panose="020F0502020204030204" pitchFamily="34" charset="0"/>
            </a:endParaRPr>
          </a:p>
          <a:p>
            <a:pPr>
              <a:lnSpc>
                <a:spcPct val="80000"/>
              </a:lnSpc>
              <a:buFont typeface="Calibri" panose="020F0502020204030204" pitchFamily="34" charset="0"/>
              <a:buChar char="‒"/>
            </a:pPr>
            <a:r>
              <a:rPr lang="en-US" altLang="en-US" sz="2400" dirty="0">
                <a:latin typeface="+mn-lt"/>
                <a:cs typeface="Calibri" panose="020F0502020204030204" pitchFamily="34" charset="0"/>
              </a:rPr>
              <a:t>Limited to the amount of vacation days earned in the last two years and an overall maximum of 50 days.</a:t>
            </a:r>
          </a:p>
          <a:p>
            <a:pPr>
              <a:lnSpc>
                <a:spcPct val="80000"/>
              </a:lnSpc>
              <a:buFont typeface="Calibri" panose="020F0502020204030204" pitchFamily="34" charset="0"/>
              <a:buChar char="‒"/>
            </a:pPr>
            <a:endParaRPr lang="en-US" altLang="en-US" sz="2400" dirty="0">
              <a:latin typeface="+mn-lt"/>
              <a:cs typeface="Calibri" panose="020F0502020204030204" pitchFamily="34" charset="0"/>
            </a:endParaRPr>
          </a:p>
          <a:p>
            <a:pPr>
              <a:lnSpc>
                <a:spcPct val="80000"/>
              </a:lnSpc>
              <a:buFont typeface="Calibri" panose="020F0502020204030204" pitchFamily="34" charset="0"/>
              <a:buChar char="‒"/>
            </a:pPr>
            <a:r>
              <a:rPr lang="en-US" altLang="en-US" sz="2400" dirty="0">
                <a:latin typeface="+mn-lt"/>
                <a:cs typeface="Calibri" panose="020F0502020204030204" pitchFamily="34" charset="0"/>
              </a:rPr>
              <a:t>This can increase pensionable salary in the final year, which usually increases pension benefits, often by 4 or 5%.</a:t>
            </a:r>
          </a:p>
          <a:p>
            <a:pPr>
              <a:lnSpc>
                <a:spcPct val="80000"/>
              </a:lnSpc>
              <a:buFont typeface="Calibri" panose="020F0502020204030204" pitchFamily="34" charset="0"/>
              <a:buChar char="‒"/>
            </a:pPr>
            <a:endParaRPr lang="en-US" altLang="en-US" sz="2400" dirty="0">
              <a:latin typeface="+mn-lt"/>
              <a:cs typeface="Calibri" panose="020F0502020204030204" pitchFamily="34" charset="0"/>
            </a:endParaRPr>
          </a:p>
          <a:p>
            <a:pPr>
              <a:lnSpc>
                <a:spcPct val="80000"/>
              </a:lnSpc>
              <a:buFont typeface="Calibri" panose="020F0502020204030204" pitchFamily="34" charset="0"/>
              <a:buChar char="‒"/>
            </a:pPr>
            <a:r>
              <a:rPr lang="en-US" altLang="en-US" sz="2400" dirty="0">
                <a:latin typeface="+mn-lt"/>
                <a:cs typeface="Calibri" panose="020F0502020204030204" pitchFamily="34" charset="0"/>
              </a:rPr>
              <a:t>Check with your employer about banking and cashing out your vacation days and to get an estimate of vacation days earned in your last two years.</a:t>
            </a:r>
          </a:p>
          <a:p>
            <a:endParaRPr lang="en-CA"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C5DDC02-2075-BE13-CAA3-E0BEB4C58F9D}"/>
              </a:ext>
            </a:extLst>
          </p:cNvPr>
          <p:cNvSpPr txBox="1"/>
          <p:nvPr/>
        </p:nvSpPr>
        <p:spPr>
          <a:xfrm>
            <a:off x="2172614" y="5783648"/>
            <a:ext cx="4542740" cy="830997"/>
          </a:xfrm>
          <a:prstGeom prst="rect">
            <a:avLst/>
          </a:prstGeom>
          <a:noFill/>
          <a:ln w="28575">
            <a:solidFill>
              <a:schemeClr val="accent2"/>
            </a:solidFill>
          </a:ln>
        </p:spPr>
        <p:txBody>
          <a:bodyPr wrap="square" rtlCol="0">
            <a:spAutoFit/>
          </a:bodyPr>
          <a:lstStyle/>
          <a:p>
            <a:pPr algn="ctr"/>
            <a:r>
              <a:rPr lang="en-US" sz="2400" b="1" i="1" dirty="0">
                <a:solidFill>
                  <a:schemeClr val="accent2"/>
                </a:solidFill>
                <a:cs typeface="Calibri" panose="020F0502020204030204" pitchFamily="34" charset="0"/>
              </a:rPr>
              <a:t>Vacation Cash Out</a:t>
            </a:r>
          </a:p>
          <a:p>
            <a:pPr algn="ctr"/>
            <a:r>
              <a:rPr lang="en-US" sz="2400" b="1" i="1" dirty="0">
                <a:solidFill>
                  <a:schemeClr val="accent2"/>
                </a:solidFill>
                <a:cs typeface="Calibri" panose="020F0502020204030204" pitchFamily="34" charset="0"/>
              </a:rPr>
              <a:t> </a:t>
            </a:r>
            <a:r>
              <a:rPr lang="en-US" sz="2400" b="1" dirty="0">
                <a:solidFill>
                  <a:schemeClr val="accent2"/>
                </a:solidFill>
                <a:cs typeface="Calibri" panose="020F0502020204030204" pitchFamily="34" charset="0"/>
              </a:rPr>
              <a:t>video segment available</a:t>
            </a:r>
          </a:p>
        </p:txBody>
      </p:sp>
    </p:spTree>
    <p:extLst>
      <p:ext uri="{BB962C8B-B14F-4D97-AF65-F5344CB8AC3E}">
        <p14:creationId xmlns:p14="http://schemas.microsoft.com/office/powerpoint/2010/main" val="317400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97530" y="38337"/>
            <a:ext cx="11020923" cy="814899"/>
          </a:xfrm>
        </p:spPr>
        <p:txBody>
          <a:bodyPr/>
          <a:lstStyle/>
          <a:p>
            <a:r>
              <a:rPr lang="en-US" altLang="en-US" sz="2400" b="1" dirty="0">
                <a:latin typeface="+mj-lt"/>
                <a:cs typeface="Calibri" panose="020F0502020204030204" pitchFamily="34" charset="0"/>
              </a:rPr>
              <a:t>Example - Calculate Best 5-Year Average Salary at December 31, 2025</a:t>
            </a:r>
          </a:p>
        </p:txBody>
      </p:sp>
      <p:graphicFrame>
        <p:nvGraphicFramePr>
          <p:cNvPr id="315700" name="Group 308"/>
          <p:cNvGraphicFramePr>
            <a:graphicFrameLocks noGrp="1"/>
          </p:cNvGraphicFramePr>
          <p:nvPr>
            <p:ph sz="half" idx="1"/>
            <p:extLst>
              <p:ext uri="{D42A27DB-BD31-4B8C-83A1-F6EECF244321}">
                <p14:modId xmlns:p14="http://schemas.microsoft.com/office/powerpoint/2010/main" val="728921375"/>
              </p:ext>
            </p:extLst>
          </p:nvPr>
        </p:nvGraphicFramePr>
        <p:xfrm>
          <a:off x="578792" y="1229419"/>
          <a:ext cx="5181597" cy="4572843"/>
        </p:xfrm>
        <a:graphic>
          <a:graphicData uri="http://schemas.openxmlformats.org/drawingml/2006/table">
            <a:tbl>
              <a:tblPr/>
              <a:tblGrid>
                <a:gridCol w="1018543">
                  <a:extLst>
                    <a:ext uri="{9D8B030D-6E8A-4147-A177-3AD203B41FA5}">
                      <a16:colId xmlns:a16="http://schemas.microsoft.com/office/drawing/2014/main" val="20000"/>
                    </a:ext>
                  </a:extLst>
                </a:gridCol>
                <a:gridCol w="1018543">
                  <a:extLst>
                    <a:ext uri="{9D8B030D-6E8A-4147-A177-3AD203B41FA5}">
                      <a16:colId xmlns:a16="http://schemas.microsoft.com/office/drawing/2014/main" val="20001"/>
                    </a:ext>
                  </a:extLst>
                </a:gridCol>
                <a:gridCol w="1273180">
                  <a:extLst>
                    <a:ext uri="{9D8B030D-6E8A-4147-A177-3AD203B41FA5}">
                      <a16:colId xmlns:a16="http://schemas.microsoft.com/office/drawing/2014/main" val="20002"/>
                    </a:ext>
                  </a:extLst>
                </a:gridCol>
                <a:gridCol w="1871331">
                  <a:extLst>
                    <a:ext uri="{9D8B030D-6E8A-4147-A177-3AD203B41FA5}">
                      <a16:colId xmlns:a16="http://schemas.microsoft.com/office/drawing/2014/main" val="20003"/>
                    </a:ext>
                  </a:extLst>
                </a:gridCol>
              </a:tblGrid>
              <a:tr h="685800">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US" altLang="en-US" sz="16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n-lt"/>
                          <a:cs typeface="Calibri" panose="020F0502020204030204" pitchFamily="34" charset="0"/>
                        </a:rPr>
                        <a:t>Year</a:t>
                      </a:r>
                    </a:p>
                  </a:txBody>
                  <a:tcPr anchor="ctr" horzOverflow="overflow">
                    <a:lnL cap="flat">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US" altLang="en-US" sz="16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n-lt"/>
                          <a:cs typeface="Calibri" panose="020F0502020204030204" pitchFamily="34" charset="0"/>
                        </a:rPr>
                        <a:t>Service</a:t>
                      </a:r>
                    </a:p>
                  </a:txBody>
                  <a:tcPr anchor="ct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US" altLang="en-US" sz="16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n-lt"/>
                          <a:cs typeface="Calibri" panose="020F0502020204030204" pitchFamily="34" charset="0"/>
                        </a:rPr>
                        <a:t>Salary</a:t>
                      </a:r>
                    </a:p>
                  </a:txBody>
                  <a:tcPr anchor="ct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n-lt"/>
                          <a:cs typeface="Calibri" panose="020F0502020204030204" pitchFamily="34" charset="0"/>
                        </a:rPr>
                        <a:t>CPP Pensionable Salary</a:t>
                      </a:r>
                    </a:p>
                  </a:txBody>
                  <a:tcPr anchor="ctr" horzOverflow="overflow">
                    <a:lnL>
                      <a:noFill/>
                    </a:lnL>
                    <a:lnR cap="flat">
                      <a:noFill/>
                    </a:lnR>
                    <a:lnT cap="flat">
                      <a:noFill/>
                    </a:lnT>
                    <a:lnB>
                      <a:noFill/>
                    </a:lnB>
                    <a:lnTlToBr>
                      <a:noFill/>
                    </a:lnTlToBr>
                    <a:lnBlToTr>
                      <a:noFill/>
                    </a:lnBlToTr>
                    <a:solidFill>
                      <a:schemeClr val="tx2"/>
                    </a:solidFill>
                  </a:tcPr>
                </a:tc>
                <a:extLst>
                  <a:ext uri="{0D108BD9-81ED-4DB2-BD59-A6C34878D82A}">
                    <a16:rowId xmlns:a16="http://schemas.microsoft.com/office/drawing/2014/main" val="10000"/>
                  </a:ext>
                </a:extLst>
              </a:tr>
              <a:tr h="695576">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2025</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$78,000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$71,300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761204843"/>
                  </a:ext>
                </a:extLst>
              </a:tr>
              <a:tr h="695576">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2024</a:t>
                      </a:r>
                    </a:p>
                  </a:txBody>
                  <a:tcPr anchor="ctr" horzOverflow="overflow">
                    <a:lnL cap="flat">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$75,000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$68,500</a:t>
                      </a:r>
                    </a:p>
                  </a:txBody>
                  <a:tcPr anchor="ctr" horzOverflow="overflow">
                    <a:lnL>
                      <a:noFill/>
                    </a:lnL>
                    <a:lnR cap="flat">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695576">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2023</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$71,000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$66,600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95576">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2022</a:t>
                      </a:r>
                    </a:p>
                  </a:txBody>
                  <a:tcPr anchor="ctr" horzOverflow="overflow">
                    <a:lnL cap="flat">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  $65,000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  $64,900</a:t>
                      </a:r>
                    </a:p>
                  </a:txBody>
                  <a:tcPr anchor="ctr" horzOverflow="overflow">
                    <a:lnL>
                      <a:noFill/>
                    </a:lnL>
                    <a:lnR cap="flat">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695576">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2021</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  $64,000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  $61,600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09163">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n-lt"/>
                          <a:cs typeface="Calibri" panose="020F0502020204030204" pitchFamily="34" charset="0"/>
                        </a:rPr>
                        <a:t>Average</a:t>
                      </a:r>
                    </a:p>
                  </a:txBody>
                  <a:tcPr anchor="ctr" horzOverflow="overflow">
                    <a:lnL cap="flat">
                      <a:noFill/>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ts val="200"/>
                        </a:spcBef>
                        <a:spcAft>
                          <a:spcPct val="0"/>
                        </a:spcAft>
                        <a:buClrTx/>
                        <a:buSzTx/>
                        <a:buFontTx/>
                        <a:buNone/>
                        <a:tabLst/>
                      </a:pPr>
                      <a:endParaRPr kumimoji="0" lang="en-US" altLang="en-US" sz="1400" b="1" i="0" u="none" strike="noStrike" cap="none" normalizeH="0" baseline="0" dirty="0">
                        <a:ln>
                          <a:noFill/>
                        </a:ln>
                        <a:solidFill>
                          <a:schemeClr val="bg1"/>
                        </a:solidFill>
                        <a:effectLst/>
                        <a:latin typeface="+mn-lt"/>
                        <a:cs typeface="Calibri" panose="020F0502020204030204" pitchFamily="34" charset="0"/>
                      </a:endParaRPr>
                    </a:p>
                  </a:txBody>
                  <a:tcPr anchor="ctr" horzOverflow="overflow">
                    <a:lnL>
                      <a:noFill/>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cs typeface="Calibri" panose="020F0502020204030204" pitchFamily="34" charset="0"/>
                        </a:rPr>
                        <a:t>$70,600</a:t>
                      </a:r>
                    </a:p>
                  </a:txBody>
                  <a:tcPr anchor="ctr" horzOverflow="overflow">
                    <a:lnL>
                      <a:noFill/>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cs typeface="Calibri" panose="020F0502020204030204" pitchFamily="34" charset="0"/>
                        </a:rPr>
                        <a:t>$66,580</a:t>
                      </a:r>
                    </a:p>
                  </a:txBody>
                  <a:tcPr anchor="ctr" horzOverflow="overflow">
                    <a:lnL>
                      <a:noFill/>
                    </a:lnL>
                    <a:lnR cap="flat">
                      <a:noFill/>
                    </a:lnR>
                    <a:lnT>
                      <a:noFill/>
                    </a:lnT>
                    <a:lnB cap="flat">
                      <a:noFill/>
                    </a:lnB>
                    <a:lnTlToBr>
                      <a:noFill/>
                    </a:lnTlToBr>
                    <a:lnBlToTr>
                      <a:noFill/>
                    </a:lnBlToTr>
                    <a:solidFill>
                      <a:schemeClr val="tx2"/>
                    </a:solidFill>
                  </a:tcPr>
                </a:tc>
                <a:extLst>
                  <a:ext uri="{0D108BD9-81ED-4DB2-BD59-A6C34878D82A}">
                    <a16:rowId xmlns:a16="http://schemas.microsoft.com/office/drawing/2014/main" val="10006"/>
                  </a:ext>
                </a:extLst>
              </a:tr>
            </a:tbl>
          </a:graphicData>
        </a:graphic>
      </p:graphicFrame>
      <p:graphicFrame>
        <p:nvGraphicFramePr>
          <p:cNvPr id="5" name="Group 308">
            <a:extLst>
              <a:ext uri="{FF2B5EF4-FFF2-40B4-BE49-F238E27FC236}">
                <a16:creationId xmlns:a16="http://schemas.microsoft.com/office/drawing/2014/main" id="{F4A0A0CB-1F31-1855-1F19-471BBDC40DD6}"/>
              </a:ext>
            </a:extLst>
          </p:cNvPr>
          <p:cNvGraphicFramePr>
            <a:graphicFrameLocks/>
          </p:cNvGraphicFramePr>
          <p:nvPr>
            <p:extLst>
              <p:ext uri="{D42A27DB-BD31-4B8C-83A1-F6EECF244321}">
                <p14:modId xmlns:p14="http://schemas.microsoft.com/office/powerpoint/2010/main" val="984544545"/>
              </p:ext>
            </p:extLst>
          </p:nvPr>
        </p:nvGraphicFramePr>
        <p:xfrm>
          <a:off x="6317502" y="1229418"/>
          <a:ext cx="4885451" cy="4710003"/>
        </p:xfrm>
        <a:graphic>
          <a:graphicData uri="http://schemas.openxmlformats.org/drawingml/2006/table">
            <a:tbl>
              <a:tblPr/>
              <a:tblGrid>
                <a:gridCol w="988820">
                  <a:extLst>
                    <a:ext uri="{9D8B030D-6E8A-4147-A177-3AD203B41FA5}">
                      <a16:colId xmlns:a16="http://schemas.microsoft.com/office/drawing/2014/main" val="20000"/>
                    </a:ext>
                  </a:extLst>
                </a:gridCol>
                <a:gridCol w="933326">
                  <a:extLst>
                    <a:ext uri="{9D8B030D-6E8A-4147-A177-3AD203B41FA5}">
                      <a16:colId xmlns:a16="http://schemas.microsoft.com/office/drawing/2014/main" val="20001"/>
                    </a:ext>
                  </a:extLst>
                </a:gridCol>
                <a:gridCol w="1201340">
                  <a:extLst>
                    <a:ext uri="{9D8B030D-6E8A-4147-A177-3AD203B41FA5}">
                      <a16:colId xmlns:a16="http://schemas.microsoft.com/office/drawing/2014/main" val="20002"/>
                    </a:ext>
                  </a:extLst>
                </a:gridCol>
                <a:gridCol w="1761965">
                  <a:extLst>
                    <a:ext uri="{9D8B030D-6E8A-4147-A177-3AD203B41FA5}">
                      <a16:colId xmlns:a16="http://schemas.microsoft.com/office/drawing/2014/main" val="20003"/>
                    </a:ext>
                  </a:extLst>
                </a:gridCol>
              </a:tblGrid>
              <a:tr h="685800">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ts val="200"/>
                        </a:spcBef>
                        <a:spcAft>
                          <a:spcPct val="0"/>
                        </a:spcAft>
                        <a:buClrTx/>
                        <a:buSzTx/>
                        <a:buFontTx/>
                        <a:buNone/>
                        <a:tabLst/>
                      </a:pPr>
                      <a:endParaRPr kumimoji="0" lang="en-US" altLang="en-US" sz="16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n-lt"/>
                          <a:cs typeface="Calibri" panose="020F0502020204030204" pitchFamily="34" charset="0"/>
                        </a:rPr>
                        <a:t>Year</a:t>
                      </a:r>
                    </a:p>
                  </a:txBody>
                  <a:tcPr anchor="ctr" horzOverflow="overflow">
                    <a:lnL cap="flat">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ts val="200"/>
                        </a:spcBef>
                        <a:spcAft>
                          <a:spcPct val="0"/>
                        </a:spcAft>
                        <a:buClrTx/>
                        <a:buSzTx/>
                        <a:buFontTx/>
                        <a:buNone/>
                        <a:tabLst/>
                      </a:pPr>
                      <a:endParaRPr kumimoji="0" lang="en-US" altLang="en-US" sz="16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n-lt"/>
                          <a:cs typeface="Calibri" panose="020F0502020204030204" pitchFamily="34" charset="0"/>
                        </a:rPr>
                        <a:t>Service</a:t>
                      </a:r>
                    </a:p>
                  </a:txBody>
                  <a:tcPr anchor="ct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ts val="200"/>
                        </a:spcBef>
                        <a:spcAft>
                          <a:spcPct val="0"/>
                        </a:spcAft>
                        <a:buClrTx/>
                        <a:buSzTx/>
                        <a:buFontTx/>
                        <a:buNone/>
                        <a:tabLst/>
                      </a:pPr>
                      <a:endParaRPr kumimoji="0" lang="en-US" altLang="en-US" sz="16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n-lt"/>
                          <a:cs typeface="Calibri" panose="020F0502020204030204" pitchFamily="34" charset="0"/>
                        </a:rPr>
                        <a:t>Salary</a:t>
                      </a:r>
                    </a:p>
                  </a:txBody>
                  <a:tcPr anchor="ct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n-lt"/>
                          <a:cs typeface="Calibri" panose="020F0502020204030204" pitchFamily="34" charset="0"/>
                        </a:rPr>
                        <a:t>CPP Pensionable Salary</a:t>
                      </a:r>
                    </a:p>
                  </a:txBody>
                  <a:tcPr anchor="ctr" horzOverflow="overflow">
                    <a:lnL>
                      <a:noFill/>
                    </a:lnL>
                    <a:lnR cap="flat">
                      <a:noFill/>
                    </a:lnR>
                    <a:lnT cap="flat">
                      <a:noFill/>
                    </a:lnT>
                    <a:lnB>
                      <a:noFill/>
                    </a:lnB>
                    <a:lnTlToBr>
                      <a:noFill/>
                    </a:lnTlToBr>
                    <a:lnBlToTr>
                      <a:noFill/>
                    </a:lnBlToTr>
                    <a:solidFill>
                      <a:schemeClr val="tx2"/>
                    </a:solidFill>
                  </a:tcPr>
                </a:tc>
                <a:extLst>
                  <a:ext uri="{0D108BD9-81ED-4DB2-BD59-A6C34878D82A}">
                    <a16:rowId xmlns:a16="http://schemas.microsoft.com/office/drawing/2014/main" val="10000"/>
                  </a:ext>
                </a:extLst>
              </a:tr>
              <a:tr h="695576">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2025</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$93,000</a:t>
                      </a:r>
                    </a:p>
                  </a:txBody>
                  <a:tcPr anchor="ctr" horzOverflow="overflow">
                    <a:lnL>
                      <a:noFill/>
                    </a:lnL>
                    <a:lnR>
                      <a:noFill/>
                    </a:lnR>
                    <a:lnT>
                      <a:noFill/>
                    </a:lnT>
                    <a:lnB>
                      <a:noFill/>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$71,300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92073362"/>
                  </a:ext>
                </a:extLst>
              </a:tr>
              <a:tr h="695576">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2024</a:t>
                      </a:r>
                    </a:p>
                  </a:txBody>
                  <a:tcPr anchor="ctr" horzOverflow="overflow">
                    <a:lnL cap="flat">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$75,000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$68,500</a:t>
                      </a:r>
                    </a:p>
                  </a:txBody>
                  <a:tcPr anchor="ctr" horzOverflow="overflow">
                    <a:lnL>
                      <a:noFill/>
                    </a:lnL>
                    <a:lnR cap="flat">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695576">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2023</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$71,000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$66,600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95576">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2022</a:t>
                      </a:r>
                    </a:p>
                  </a:txBody>
                  <a:tcPr anchor="ctr" horzOverflow="overflow">
                    <a:lnL cap="flat">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  $65,000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  $64,900</a:t>
                      </a:r>
                    </a:p>
                  </a:txBody>
                  <a:tcPr anchor="ctr" horzOverflow="overflow">
                    <a:lnL>
                      <a:noFill/>
                    </a:lnL>
                    <a:lnR cap="flat">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695576">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2021</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  $64,000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cs typeface="Calibri" panose="020F0502020204030204" pitchFamily="34" charset="0"/>
                        </a:rPr>
                        <a:t>  $61,600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09163">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n-lt"/>
                          <a:cs typeface="Calibri" panose="020F0502020204030204" pitchFamily="34" charset="0"/>
                        </a:rPr>
                        <a:t>Average</a:t>
                      </a:r>
                      <a:endParaRPr kumimoji="0" lang="en-US" altLang="en-US" sz="1200" b="1" i="0" u="none" strike="noStrike" cap="none" normalizeH="0" baseline="0" dirty="0">
                        <a:ln>
                          <a:noFill/>
                        </a:ln>
                        <a:solidFill>
                          <a:schemeClr val="bg1"/>
                        </a:solidFill>
                        <a:effectLst/>
                        <a:latin typeface="+mn-lt"/>
                        <a:cs typeface="Calibri" panose="020F0502020204030204" pitchFamily="34" charset="0"/>
                      </a:endParaRPr>
                    </a:p>
                  </a:txBody>
                  <a:tcPr anchor="ctr" horzOverflow="overflow">
                    <a:lnL cap="flat">
                      <a:noFill/>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ts val="200"/>
                        </a:spcBef>
                        <a:spcAft>
                          <a:spcPct val="0"/>
                        </a:spcAft>
                        <a:buClrTx/>
                        <a:buSzTx/>
                        <a:buFontTx/>
                        <a:buNone/>
                        <a:tabLst/>
                      </a:pPr>
                      <a:endParaRPr kumimoji="0" lang="en-US" altLang="en-US" sz="1400" b="1" i="0" u="none" strike="noStrike" cap="none" normalizeH="0" baseline="0" dirty="0">
                        <a:ln>
                          <a:noFill/>
                        </a:ln>
                        <a:solidFill>
                          <a:schemeClr val="bg1"/>
                        </a:solidFill>
                        <a:effectLst/>
                        <a:latin typeface="+mn-lt"/>
                        <a:cs typeface="Calibri" panose="020F0502020204030204" pitchFamily="34" charset="0"/>
                      </a:endParaRPr>
                    </a:p>
                  </a:txBody>
                  <a:tcPr anchor="ctr" horzOverflow="overflow">
                    <a:lnL>
                      <a:noFill/>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cs typeface="Calibri" panose="020F0502020204030204" pitchFamily="34" charset="0"/>
                        </a:rPr>
                        <a:t>$73,600</a:t>
                      </a:r>
                    </a:p>
                  </a:txBody>
                  <a:tcPr anchor="ctr" horzOverflow="overflow">
                    <a:lnL>
                      <a:noFill/>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cs typeface="Calibri" panose="020F0502020204030204" pitchFamily="34" charset="0"/>
                        </a:rPr>
                        <a:t>$66,580</a:t>
                      </a:r>
                    </a:p>
                  </a:txBody>
                  <a:tcPr anchor="ctr" horzOverflow="overflow">
                    <a:lnL>
                      <a:noFill/>
                    </a:lnL>
                    <a:lnR cap="flat">
                      <a:noFill/>
                    </a:lnR>
                    <a:lnT>
                      <a:noFill/>
                    </a:lnT>
                    <a:lnB cap="flat">
                      <a:noFill/>
                    </a:lnB>
                    <a:lnTlToBr>
                      <a:noFill/>
                    </a:lnTlToBr>
                    <a:lnBlToTr>
                      <a:noFill/>
                    </a:lnBlToTr>
                    <a:solidFill>
                      <a:schemeClr val="tx2"/>
                    </a:solidFill>
                  </a:tcPr>
                </a:tc>
                <a:extLst>
                  <a:ext uri="{0D108BD9-81ED-4DB2-BD59-A6C34878D82A}">
                    <a16:rowId xmlns:a16="http://schemas.microsoft.com/office/drawing/2014/main" val="10006"/>
                  </a:ext>
                </a:extLst>
              </a:tr>
            </a:tbl>
          </a:graphicData>
        </a:graphic>
      </p:graphicFrame>
      <p:sp>
        <p:nvSpPr>
          <p:cNvPr id="6" name="Rectangle 2">
            <a:extLst>
              <a:ext uri="{FF2B5EF4-FFF2-40B4-BE49-F238E27FC236}">
                <a16:creationId xmlns:a16="http://schemas.microsoft.com/office/drawing/2014/main" id="{15C6381C-9E9F-BA55-1919-CC42D4420C7B}"/>
              </a:ext>
            </a:extLst>
          </p:cNvPr>
          <p:cNvSpPr txBox="1">
            <a:spLocks noChangeArrowheads="1"/>
          </p:cNvSpPr>
          <p:nvPr/>
        </p:nvSpPr>
        <p:spPr bwMode="auto">
          <a:xfrm>
            <a:off x="578792" y="807776"/>
            <a:ext cx="502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Century Gothic" pitchFamily="34" charset="0"/>
              </a:defRPr>
            </a:lvl2pPr>
            <a:lvl3pPr algn="ctr" rtl="0" eaLnBrk="0" fontAlgn="base" hangingPunct="0">
              <a:spcBef>
                <a:spcPct val="0"/>
              </a:spcBef>
              <a:spcAft>
                <a:spcPct val="0"/>
              </a:spcAft>
              <a:defRPr sz="3600" b="1">
                <a:solidFill>
                  <a:schemeClr val="tx2"/>
                </a:solidFill>
                <a:latin typeface="Century Gothic" pitchFamily="34" charset="0"/>
              </a:defRPr>
            </a:lvl3pPr>
            <a:lvl4pPr algn="ctr" rtl="0" eaLnBrk="0" fontAlgn="base" hangingPunct="0">
              <a:spcBef>
                <a:spcPct val="0"/>
              </a:spcBef>
              <a:spcAft>
                <a:spcPct val="0"/>
              </a:spcAft>
              <a:defRPr sz="3600" b="1">
                <a:solidFill>
                  <a:schemeClr val="tx2"/>
                </a:solidFill>
                <a:latin typeface="Century Gothic" pitchFamily="34" charset="0"/>
              </a:defRPr>
            </a:lvl4pPr>
            <a:lvl5pPr algn="ctr" rtl="0" eaLnBrk="0" fontAlgn="base" hangingPunct="0">
              <a:spcBef>
                <a:spcPct val="0"/>
              </a:spcBef>
              <a:spcAft>
                <a:spcPct val="0"/>
              </a:spcAft>
              <a:defRPr sz="3600" b="1">
                <a:solidFill>
                  <a:schemeClr val="tx2"/>
                </a:solidFill>
                <a:latin typeface="Century Gothic" pitchFamily="34" charset="0"/>
              </a:defRPr>
            </a:lvl5pPr>
            <a:lvl6pPr marL="457200" algn="ctr" rtl="0" eaLnBrk="0" fontAlgn="base" hangingPunct="0">
              <a:spcBef>
                <a:spcPct val="0"/>
              </a:spcBef>
              <a:spcAft>
                <a:spcPct val="0"/>
              </a:spcAft>
              <a:defRPr sz="3600" b="1">
                <a:solidFill>
                  <a:schemeClr val="tx2"/>
                </a:solidFill>
                <a:latin typeface="Century Gothic" pitchFamily="34" charset="0"/>
              </a:defRPr>
            </a:lvl6pPr>
            <a:lvl7pPr marL="914400" algn="ctr" rtl="0" eaLnBrk="0" fontAlgn="base" hangingPunct="0">
              <a:spcBef>
                <a:spcPct val="0"/>
              </a:spcBef>
              <a:spcAft>
                <a:spcPct val="0"/>
              </a:spcAft>
              <a:defRPr sz="3600" b="1">
                <a:solidFill>
                  <a:schemeClr val="tx2"/>
                </a:solidFill>
                <a:latin typeface="Century Gothic" pitchFamily="34" charset="0"/>
              </a:defRPr>
            </a:lvl7pPr>
            <a:lvl8pPr marL="1371600" algn="ctr" rtl="0" eaLnBrk="0" fontAlgn="base" hangingPunct="0">
              <a:spcBef>
                <a:spcPct val="0"/>
              </a:spcBef>
              <a:spcAft>
                <a:spcPct val="0"/>
              </a:spcAft>
              <a:defRPr sz="3600" b="1">
                <a:solidFill>
                  <a:schemeClr val="tx2"/>
                </a:solidFill>
                <a:latin typeface="Century Gothic" pitchFamily="34" charset="0"/>
              </a:defRPr>
            </a:lvl8pPr>
            <a:lvl9pPr marL="1828800" algn="ctr" rtl="0" eaLnBrk="0" fontAlgn="base" hangingPunct="0">
              <a:spcBef>
                <a:spcPct val="0"/>
              </a:spcBef>
              <a:spcAft>
                <a:spcPct val="0"/>
              </a:spcAft>
              <a:defRPr sz="3600" b="1">
                <a:solidFill>
                  <a:schemeClr val="tx2"/>
                </a:solidFill>
                <a:latin typeface="Century Gothic" pitchFamily="34" charset="0"/>
              </a:defRPr>
            </a:lvl9pPr>
          </a:lstStyle>
          <a:p>
            <a:r>
              <a:rPr lang="en-US" altLang="en-US" sz="2400" b="0" kern="0" dirty="0">
                <a:cs typeface="Calibri" panose="020F0502020204030204" pitchFamily="34" charset="0"/>
              </a:rPr>
              <a:t>No Vacation Days</a:t>
            </a:r>
          </a:p>
        </p:txBody>
      </p:sp>
      <p:sp>
        <p:nvSpPr>
          <p:cNvPr id="8" name="Rectangle 2">
            <a:extLst>
              <a:ext uri="{FF2B5EF4-FFF2-40B4-BE49-F238E27FC236}">
                <a16:creationId xmlns:a16="http://schemas.microsoft.com/office/drawing/2014/main" id="{79E51268-4320-FD25-4420-62E553E261B2}"/>
              </a:ext>
            </a:extLst>
          </p:cNvPr>
          <p:cNvSpPr txBox="1">
            <a:spLocks noChangeArrowheads="1"/>
          </p:cNvSpPr>
          <p:nvPr/>
        </p:nvSpPr>
        <p:spPr bwMode="auto">
          <a:xfrm>
            <a:off x="6173753" y="772447"/>
            <a:ext cx="502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Century Gothic" pitchFamily="34" charset="0"/>
              </a:defRPr>
            </a:lvl2pPr>
            <a:lvl3pPr algn="ctr" rtl="0" eaLnBrk="0" fontAlgn="base" hangingPunct="0">
              <a:spcBef>
                <a:spcPct val="0"/>
              </a:spcBef>
              <a:spcAft>
                <a:spcPct val="0"/>
              </a:spcAft>
              <a:defRPr sz="3600" b="1">
                <a:solidFill>
                  <a:schemeClr val="tx2"/>
                </a:solidFill>
                <a:latin typeface="Century Gothic" pitchFamily="34" charset="0"/>
              </a:defRPr>
            </a:lvl3pPr>
            <a:lvl4pPr algn="ctr" rtl="0" eaLnBrk="0" fontAlgn="base" hangingPunct="0">
              <a:spcBef>
                <a:spcPct val="0"/>
              </a:spcBef>
              <a:spcAft>
                <a:spcPct val="0"/>
              </a:spcAft>
              <a:defRPr sz="3600" b="1">
                <a:solidFill>
                  <a:schemeClr val="tx2"/>
                </a:solidFill>
                <a:latin typeface="Century Gothic" pitchFamily="34" charset="0"/>
              </a:defRPr>
            </a:lvl4pPr>
            <a:lvl5pPr algn="ctr" rtl="0" eaLnBrk="0" fontAlgn="base" hangingPunct="0">
              <a:spcBef>
                <a:spcPct val="0"/>
              </a:spcBef>
              <a:spcAft>
                <a:spcPct val="0"/>
              </a:spcAft>
              <a:defRPr sz="3600" b="1">
                <a:solidFill>
                  <a:schemeClr val="tx2"/>
                </a:solidFill>
                <a:latin typeface="Century Gothic" pitchFamily="34" charset="0"/>
              </a:defRPr>
            </a:lvl5pPr>
            <a:lvl6pPr marL="457200" algn="ctr" rtl="0" eaLnBrk="0" fontAlgn="base" hangingPunct="0">
              <a:spcBef>
                <a:spcPct val="0"/>
              </a:spcBef>
              <a:spcAft>
                <a:spcPct val="0"/>
              </a:spcAft>
              <a:defRPr sz="3600" b="1">
                <a:solidFill>
                  <a:schemeClr val="tx2"/>
                </a:solidFill>
                <a:latin typeface="Century Gothic" pitchFamily="34" charset="0"/>
              </a:defRPr>
            </a:lvl6pPr>
            <a:lvl7pPr marL="914400" algn="ctr" rtl="0" eaLnBrk="0" fontAlgn="base" hangingPunct="0">
              <a:spcBef>
                <a:spcPct val="0"/>
              </a:spcBef>
              <a:spcAft>
                <a:spcPct val="0"/>
              </a:spcAft>
              <a:defRPr sz="3600" b="1">
                <a:solidFill>
                  <a:schemeClr val="tx2"/>
                </a:solidFill>
                <a:latin typeface="Century Gothic" pitchFamily="34" charset="0"/>
              </a:defRPr>
            </a:lvl7pPr>
            <a:lvl8pPr marL="1371600" algn="ctr" rtl="0" eaLnBrk="0" fontAlgn="base" hangingPunct="0">
              <a:spcBef>
                <a:spcPct val="0"/>
              </a:spcBef>
              <a:spcAft>
                <a:spcPct val="0"/>
              </a:spcAft>
              <a:defRPr sz="3600" b="1">
                <a:solidFill>
                  <a:schemeClr val="tx2"/>
                </a:solidFill>
                <a:latin typeface="Century Gothic" pitchFamily="34" charset="0"/>
              </a:defRPr>
            </a:lvl8pPr>
            <a:lvl9pPr marL="1828800" algn="ctr" rtl="0" eaLnBrk="0" fontAlgn="base" hangingPunct="0">
              <a:spcBef>
                <a:spcPct val="0"/>
              </a:spcBef>
              <a:spcAft>
                <a:spcPct val="0"/>
              </a:spcAft>
              <a:defRPr sz="3600" b="1">
                <a:solidFill>
                  <a:schemeClr val="tx2"/>
                </a:solidFill>
                <a:latin typeface="Century Gothic" pitchFamily="34" charset="0"/>
              </a:defRPr>
            </a:lvl9pPr>
          </a:lstStyle>
          <a:p>
            <a:r>
              <a:rPr lang="en-US" altLang="en-US" sz="2400" b="0" kern="0" dirty="0">
                <a:cs typeface="Calibri" panose="020F0502020204030204" pitchFamily="34" charset="0"/>
              </a:rPr>
              <a:t>50 Vacation Days</a:t>
            </a:r>
          </a:p>
        </p:txBody>
      </p:sp>
      <p:cxnSp>
        <p:nvCxnSpPr>
          <p:cNvPr id="10" name="Straight Connector 9">
            <a:extLst>
              <a:ext uri="{FF2B5EF4-FFF2-40B4-BE49-F238E27FC236}">
                <a16:creationId xmlns:a16="http://schemas.microsoft.com/office/drawing/2014/main" id="{DA3F7FF0-DFDE-5882-AB12-738ABC9D6DBE}"/>
              </a:ext>
            </a:extLst>
          </p:cNvPr>
          <p:cNvCxnSpPr>
            <a:cxnSpLocks/>
          </p:cNvCxnSpPr>
          <p:nvPr/>
        </p:nvCxnSpPr>
        <p:spPr bwMode="auto">
          <a:xfrm>
            <a:off x="5996473" y="929207"/>
            <a:ext cx="0" cy="5061046"/>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DB25370E-3976-930C-71D6-8269B79A41B3}"/>
              </a:ext>
            </a:extLst>
          </p:cNvPr>
          <p:cNvSpPr/>
          <p:nvPr/>
        </p:nvSpPr>
        <p:spPr bwMode="auto">
          <a:xfrm>
            <a:off x="2704030" y="5341759"/>
            <a:ext cx="1143000" cy="573643"/>
          </a:xfrm>
          <a:prstGeom prst="rect">
            <a:avLst/>
          </a:prstGeom>
          <a:noFill/>
          <a:ln w="28575">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baseline="-25000" dirty="0">
              <a:solidFill>
                <a:schemeClr val="tx1"/>
              </a:solidFill>
              <a:latin typeface="Calibri" panose="020F0502020204030204" pitchFamily="34" charset="0"/>
            </a:endParaRPr>
          </a:p>
        </p:txBody>
      </p:sp>
      <p:sp>
        <p:nvSpPr>
          <p:cNvPr id="16" name="Rectangle 15">
            <a:extLst>
              <a:ext uri="{FF2B5EF4-FFF2-40B4-BE49-F238E27FC236}">
                <a16:creationId xmlns:a16="http://schemas.microsoft.com/office/drawing/2014/main" id="{46FB98C2-DF96-AEAD-7894-DCDC38E646FD}"/>
              </a:ext>
            </a:extLst>
          </p:cNvPr>
          <p:cNvSpPr/>
          <p:nvPr/>
        </p:nvSpPr>
        <p:spPr bwMode="auto">
          <a:xfrm>
            <a:off x="8298980" y="5427414"/>
            <a:ext cx="1071349" cy="562839"/>
          </a:xfrm>
          <a:prstGeom prst="rect">
            <a:avLst/>
          </a:prstGeom>
          <a:noFill/>
          <a:ln w="28575">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baseline="-25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195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8B723B-5854-FA40-327C-1AD1209E65B5}"/>
              </a:ext>
            </a:extLst>
          </p:cNvPr>
          <p:cNvSpPr/>
          <p:nvPr/>
        </p:nvSpPr>
        <p:spPr>
          <a:xfrm>
            <a:off x="5841507" y="5589431"/>
            <a:ext cx="1293389" cy="29621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135318B-A34B-95C7-2EAA-D7F9805F6A25}"/>
              </a:ext>
            </a:extLst>
          </p:cNvPr>
          <p:cNvSpPr/>
          <p:nvPr/>
        </p:nvSpPr>
        <p:spPr>
          <a:xfrm>
            <a:off x="5841507" y="4906851"/>
            <a:ext cx="1293389" cy="29621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26" name="Rectangle 2"/>
          <p:cNvSpPr>
            <a:spLocks noGrp="1" noChangeArrowheads="1"/>
          </p:cNvSpPr>
          <p:nvPr>
            <p:ph type="title"/>
          </p:nvPr>
        </p:nvSpPr>
        <p:spPr>
          <a:xfrm>
            <a:off x="204585" y="0"/>
            <a:ext cx="10475479" cy="10668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r>
              <a:rPr lang="en-US" altLang="en-US" sz="3200" b="1" dirty="0">
                <a:latin typeface="+mj-lt"/>
                <a:cs typeface="Calibri" panose="020F0502020204030204" pitchFamily="34" charset="0"/>
              </a:rPr>
              <a:t>Example - Pension Calculation - 50 Vacation Days</a:t>
            </a:r>
          </a:p>
        </p:txBody>
      </p:sp>
      <p:sp>
        <p:nvSpPr>
          <p:cNvPr id="180227" name="Rectangle 3"/>
          <p:cNvSpPr>
            <a:spLocks noGrp="1" noChangeArrowheads="1"/>
          </p:cNvSpPr>
          <p:nvPr>
            <p:ph type="body" idx="1"/>
          </p:nvPr>
        </p:nvSpPr>
        <p:spPr>
          <a:xfrm>
            <a:off x="623429" y="1062721"/>
            <a:ext cx="8884618" cy="5195249"/>
          </a:xfrm>
          <a:noFill/>
          <a:ln w="12700">
            <a:noFill/>
            <a:miter lim="800000"/>
            <a:headEnd/>
            <a:tailEnd/>
          </a:ln>
        </p:spPr>
        <p:txBody>
          <a:bodyPr vert="horz" lIns="90488" tIns="44450" rIns="90488" bIns="44450" rtlCol="0">
            <a:normAutofit fontScale="92500" lnSpcReduction="20000"/>
          </a:bodyPr>
          <a:lstStyle/>
          <a:p>
            <a:pPr>
              <a:tabLst>
                <a:tab pos="1376363" algn="l"/>
                <a:tab pos="3032125" algn="l"/>
                <a:tab pos="5033963" algn="l"/>
                <a:tab pos="6056313" algn="r"/>
              </a:tabLst>
            </a:pPr>
            <a:r>
              <a:rPr lang="en-US" altLang="en-US" sz="2300" dirty="0">
                <a:latin typeface="+mn-lt"/>
                <a:cs typeface="Calibri" panose="020F0502020204030204" pitchFamily="34" charset="0"/>
              </a:rPr>
              <a:t>Retirement Date:	December 31, 2025</a:t>
            </a:r>
          </a:p>
          <a:p>
            <a:pPr>
              <a:tabLst>
                <a:tab pos="1376363" algn="l"/>
                <a:tab pos="3032125" algn="l"/>
                <a:tab pos="5033963" algn="l"/>
                <a:tab pos="6056313" algn="r"/>
              </a:tabLst>
            </a:pPr>
            <a:r>
              <a:rPr lang="en-US" altLang="en-US" sz="2300" dirty="0">
                <a:latin typeface="+mn-lt"/>
                <a:cs typeface="Calibri" panose="020F0502020204030204" pitchFamily="34" charset="0"/>
              </a:rPr>
              <a:t>Employee Age:	55</a:t>
            </a:r>
          </a:p>
          <a:p>
            <a:pPr>
              <a:tabLst>
                <a:tab pos="1376363" algn="l"/>
                <a:tab pos="3032125" algn="l"/>
                <a:tab pos="5033963" algn="l"/>
                <a:tab pos="6056313" algn="r"/>
              </a:tabLst>
            </a:pPr>
            <a:r>
              <a:rPr lang="en-US" altLang="en-US" sz="2300" dirty="0">
                <a:latin typeface="+mn-lt"/>
                <a:cs typeface="Calibri" panose="020F0502020204030204" pitchFamily="34" charset="0"/>
              </a:rPr>
              <a:t>Pensionable Service:	30 years</a:t>
            </a:r>
          </a:p>
          <a:p>
            <a:pPr>
              <a:tabLst>
                <a:tab pos="1376363" algn="l"/>
                <a:tab pos="3032125" algn="l"/>
                <a:tab pos="5033963" algn="l"/>
                <a:tab pos="6056313" algn="r"/>
              </a:tabLst>
            </a:pPr>
            <a:r>
              <a:rPr lang="en-US" altLang="en-US" sz="2300" dirty="0">
                <a:latin typeface="+mn-lt"/>
                <a:cs typeface="Calibri" panose="020F0502020204030204" pitchFamily="34" charset="0"/>
              </a:rPr>
              <a:t>Average Salary:	$73,600</a:t>
            </a:r>
          </a:p>
          <a:p>
            <a:pPr>
              <a:tabLst>
                <a:tab pos="1376363" algn="l"/>
                <a:tab pos="3032125" algn="l"/>
                <a:tab pos="5033963" algn="l"/>
                <a:tab pos="6056313" algn="r"/>
              </a:tabLst>
            </a:pPr>
            <a:r>
              <a:rPr lang="en-US" altLang="en-US" sz="2300" dirty="0">
                <a:latin typeface="+mn-lt"/>
                <a:cs typeface="Calibri" panose="020F0502020204030204" pitchFamily="34" charset="0"/>
              </a:rPr>
              <a:t>Average CPP </a:t>
            </a:r>
          </a:p>
          <a:p>
            <a:pPr>
              <a:tabLst>
                <a:tab pos="1376363" algn="l"/>
                <a:tab pos="3032125" algn="l"/>
                <a:tab pos="5033963" algn="l"/>
                <a:tab pos="6056313" algn="r"/>
              </a:tabLst>
            </a:pPr>
            <a:r>
              <a:rPr lang="en-US" altLang="en-US" sz="2300" dirty="0">
                <a:latin typeface="+mn-lt"/>
                <a:cs typeface="Calibri" panose="020F0502020204030204" pitchFamily="34" charset="0"/>
              </a:rPr>
              <a:t>Pensionable Salary:     	$66,580</a:t>
            </a:r>
          </a:p>
          <a:p>
            <a:pPr>
              <a:tabLst>
                <a:tab pos="1376363" algn="l"/>
                <a:tab pos="3032125" algn="l"/>
                <a:tab pos="5033963" algn="l"/>
                <a:tab pos="6056313" algn="r"/>
              </a:tabLst>
            </a:pPr>
            <a:endParaRPr lang="en-US" altLang="en-US" sz="2300" dirty="0">
              <a:latin typeface="+mn-lt"/>
              <a:cs typeface="Calibri" panose="020F0502020204030204" pitchFamily="34" charset="0"/>
            </a:endParaRPr>
          </a:p>
          <a:p>
            <a:pPr>
              <a:tabLst>
                <a:tab pos="1376363" algn="l"/>
                <a:tab pos="3032125" algn="l"/>
                <a:tab pos="5033963" algn="l"/>
                <a:tab pos="6056313" algn="r"/>
              </a:tabLst>
            </a:pPr>
            <a:r>
              <a:rPr lang="en-US" altLang="en-US" sz="2300" dirty="0">
                <a:latin typeface="+mn-lt"/>
                <a:cs typeface="Calibri" panose="020F0502020204030204" pitchFamily="34" charset="0"/>
              </a:rPr>
              <a:t>	     .02 x $73,600 x 30   = 	  $44,160.00</a:t>
            </a:r>
          </a:p>
          <a:p>
            <a:pPr>
              <a:tabLst>
                <a:tab pos="1376363" algn="l"/>
                <a:tab pos="3032125" algn="l"/>
                <a:tab pos="5033963" algn="l"/>
                <a:tab pos="6056313" algn="r"/>
              </a:tabLst>
            </a:pPr>
            <a:r>
              <a:rPr lang="en-US" altLang="en-US" sz="2300" dirty="0">
                <a:latin typeface="+mn-lt"/>
                <a:cs typeface="Calibri" panose="020F0502020204030204" pitchFamily="34" charset="0"/>
              </a:rPr>
              <a:t>        Less:       .004 x $66,580 x 30   = 	   	 </a:t>
            </a:r>
            <a:r>
              <a:rPr lang="en-US" altLang="en-US" sz="2300" u="sng" dirty="0">
                <a:latin typeface="+mn-lt"/>
                <a:cs typeface="Calibri" panose="020F0502020204030204" pitchFamily="34" charset="0"/>
              </a:rPr>
              <a:t>$7,989.60</a:t>
            </a:r>
          </a:p>
          <a:p>
            <a:pPr>
              <a:tabLst>
                <a:tab pos="1376363" algn="l"/>
                <a:tab pos="3032125" algn="l"/>
                <a:tab pos="5033963" algn="l"/>
                <a:tab pos="6056313" algn="r"/>
              </a:tabLst>
            </a:pPr>
            <a:r>
              <a:rPr lang="en-US" altLang="en-US" sz="2300" dirty="0">
                <a:latin typeface="+mn-lt"/>
                <a:cs typeface="Calibri" panose="020F0502020204030204" pitchFamily="34" charset="0"/>
              </a:rPr>
              <a:t>	    Annual Pension of  =	  $36,170.40</a:t>
            </a:r>
          </a:p>
          <a:p>
            <a:pPr>
              <a:tabLst>
                <a:tab pos="1376363" algn="l"/>
                <a:tab pos="3032125" algn="l"/>
                <a:tab pos="5033963" algn="l"/>
                <a:tab pos="6056313" algn="r"/>
              </a:tabLst>
            </a:pPr>
            <a:r>
              <a:rPr lang="en-US" altLang="en-US" sz="2300" dirty="0">
                <a:latin typeface="+mn-lt"/>
                <a:cs typeface="Calibri" panose="020F0502020204030204" pitchFamily="34" charset="0"/>
              </a:rPr>
              <a:t>	</a:t>
            </a:r>
          </a:p>
          <a:p>
            <a:pPr>
              <a:tabLst>
                <a:tab pos="1376363" algn="l"/>
                <a:tab pos="3032125" algn="l"/>
                <a:tab pos="5033963" algn="l"/>
                <a:tab pos="6056313" algn="r"/>
              </a:tabLst>
            </a:pPr>
            <a:r>
              <a:rPr lang="en-US" altLang="en-US" sz="2300" dirty="0">
                <a:latin typeface="+mn-lt"/>
                <a:cs typeface="Calibri" panose="020F0502020204030204" pitchFamily="34" charset="0"/>
              </a:rPr>
              <a:t>Monthly Pension with 50 vacation days = $3,014.20</a:t>
            </a:r>
          </a:p>
          <a:p>
            <a:pPr>
              <a:tabLst>
                <a:tab pos="1376363" algn="l"/>
                <a:tab pos="3032125" algn="l"/>
                <a:tab pos="5033963" algn="l"/>
                <a:tab pos="6056313" algn="r"/>
              </a:tabLst>
            </a:pPr>
            <a:r>
              <a:rPr lang="en-US" altLang="en-US" sz="2300" dirty="0">
                <a:latin typeface="+mn-lt"/>
                <a:cs typeface="Calibri" panose="020F0502020204030204" pitchFamily="34" charset="0"/>
              </a:rPr>
              <a:t>Monthly Pension with no vacation days = </a:t>
            </a:r>
            <a:r>
              <a:rPr lang="en-US" altLang="en-US" sz="2300" u="sng" dirty="0">
                <a:latin typeface="+mn-lt"/>
                <a:cs typeface="Calibri" panose="020F0502020204030204" pitchFamily="34" charset="0"/>
              </a:rPr>
              <a:t>$2,864.20</a:t>
            </a:r>
          </a:p>
          <a:p>
            <a:pPr>
              <a:tabLst>
                <a:tab pos="1376363" algn="l"/>
                <a:tab pos="3032125" algn="l"/>
                <a:tab pos="5033963" algn="l"/>
                <a:tab pos="6056313" algn="r"/>
              </a:tabLst>
            </a:pPr>
            <a:r>
              <a:rPr lang="en-US" altLang="en-US" sz="2300" dirty="0">
                <a:latin typeface="+mn-lt"/>
                <a:cs typeface="Calibri" panose="020F0502020204030204" pitchFamily="34" charset="0"/>
              </a:rPr>
              <a:t>                      Increase to monthly pension =  $150.00</a:t>
            </a:r>
          </a:p>
          <a:p>
            <a:pPr>
              <a:tabLst>
                <a:tab pos="1376363" algn="l"/>
                <a:tab pos="3032125" algn="l"/>
                <a:tab pos="5033963" algn="l"/>
                <a:tab pos="6056313" algn="r"/>
              </a:tabLst>
            </a:pPr>
            <a:endParaRPr lang="en-US" altLang="en-US" sz="2000" dirty="0">
              <a:solidFill>
                <a:srgbClr val="FF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9EF7E24-75B8-C611-EB89-B1CEFDDBFFA8}"/>
              </a:ext>
            </a:extLst>
          </p:cNvPr>
          <p:cNvSpPr txBox="1"/>
          <p:nvPr/>
        </p:nvSpPr>
        <p:spPr>
          <a:xfrm>
            <a:off x="8137881" y="3815367"/>
            <a:ext cx="3246499" cy="1323439"/>
          </a:xfrm>
          <a:prstGeom prst="rect">
            <a:avLst/>
          </a:prstGeom>
          <a:noFill/>
          <a:ln w="28575">
            <a:solidFill>
              <a:schemeClr val="tx2"/>
            </a:solidFill>
          </a:ln>
        </p:spPr>
        <p:txBody>
          <a:bodyPr wrap="square">
            <a:spAutoFit/>
          </a:bodyPr>
          <a:lstStyle/>
          <a:p>
            <a:pPr algn="ctr"/>
            <a:r>
              <a:rPr lang="en-US" dirty="0">
                <a:solidFill>
                  <a:schemeClr val="tx2"/>
                </a:solidFill>
              </a:rPr>
              <a:t>*</a:t>
            </a:r>
            <a:r>
              <a:rPr lang="en-US" sz="2000" dirty="0">
                <a:solidFill>
                  <a:schemeClr val="tx2"/>
                </a:solidFill>
              </a:rPr>
              <a:t>Lifetime pension option and assumes no early retirement reduction (Rule of 80).</a:t>
            </a:r>
            <a:endParaRPr lang="en-CA" dirty="0">
              <a:solidFill>
                <a:schemeClr val="tx2"/>
              </a:solidFill>
            </a:endParaRPr>
          </a:p>
        </p:txBody>
      </p:sp>
    </p:spTree>
    <p:extLst>
      <p:ext uri="{BB962C8B-B14F-4D97-AF65-F5344CB8AC3E}">
        <p14:creationId xmlns:p14="http://schemas.microsoft.com/office/powerpoint/2010/main" val="205860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269033" y="225308"/>
            <a:ext cx="10515600" cy="1073381"/>
          </a:xfrm>
        </p:spPr>
        <p:txBody>
          <a:bodyPr>
            <a:normAutofit/>
          </a:bodyPr>
          <a:lstStyle/>
          <a:p>
            <a:r>
              <a:rPr lang="en-US" altLang="en-US" sz="3600" b="1" dirty="0">
                <a:latin typeface="+mj-lt"/>
                <a:cs typeface="Calibri" panose="020F0502020204030204" pitchFamily="34" charset="0"/>
              </a:rPr>
              <a:t>Overview</a:t>
            </a:r>
          </a:p>
        </p:txBody>
      </p:sp>
      <p:sp>
        <p:nvSpPr>
          <p:cNvPr id="290819" name="Rectangle 3"/>
          <p:cNvSpPr>
            <a:spLocks noGrp="1" noChangeArrowheads="1"/>
          </p:cNvSpPr>
          <p:nvPr>
            <p:ph type="body" idx="1"/>
          </p:nvPr>
        </p:nvSpPr>
        <p:spPr>
          <a:xfrm>
            <a:off x="883298" y="1314420"/>
            <a:ext cx="4851141" cy="4757057"/>
          </a:xfrm>
        </p:spPr>
        <p:txBody>
          <a:bodyPr/>
          <a:lstStyle/>
          <a:p>
            <a:pPr>
              <a:lnSpc>
                <a:spcPct val="150000"/>
              </a:lnSpc>
              <a:buFont typeface="Calibri" panose="020F0502020204030204" pitchFamily="34" charset="0"/>
              <a:buChar char="‒"/>
            </a:pPr>
            <a:r>
              <a:rPr lang="en-US" altLang="en-US" sz="2400" dirty="0">
                <a:latin typeface="+mn-lt"/>
                <a:cs typeface="Calibri" panose="020F0502020204030204" pitchFamily="34" charset="0"/>
              </a:rPr>
              <a:t>How your pension is calculated</a:t>
            </a:r>
          </a:p>
          <a:p>
            <a:pPr>
              <a:lnSpc>
                <a:spcPct val="150000"/>
              </a:lnSpc>
              <a:buFont typeface="Calibri" panose="020F0502020204030204" pitchFamily="34" charset="0"/>
              <a:buChar char="‒"/>
            </a:pPr>
            <a:r>
              <a:rPr lang="en-US" sz="2400" dirty="0">
                <a:latin typeface="+mn-lt"/>
                <a:cs typeface="Calibri" panose="020F0502020204030204" pitchFamily="34" charset="0"/>
              </a:rPr>
              <a:t>Eligibility</a:t>
            </a:r>
            <a:endParaRPr lang="en-US" altLang="en-US" sz="2400" dirty="0">
              <a:latin typeface="+mn-lt"/>
              <a:cs typeface="Calibri" panose="020F0502020204030204" pitchFamily="34" charset="0"/>
            </a:endParaRPr>
          </a:p>
          <a:p>
            <a:pPr>
              <a:lnSpc>
                <a:spcPct val="150000"/>
              </a:lnSpc>
              <a:buFont typeface="Calibri" panose="020F0502020204030204" pitchFamily="34" charset="0"/>
              <a:buChar char="‒"/>
            </a:pPr>
            <a:r>
              <a:rPr lang="en-US" sz="2400" dirty="0">
                <a:latin typeface="+mn-lt"/>
                <a:cs typeface="Calibri" panose="020F0502020204030204" pitchFamily="34" charset="0"/>
              </a:rPr>
              <a:t>Ways to increase your pension</a:t>
            </a:r>
          </a:p>
          <a:p>
            <a:pPr>
              <a:lnSpc>
                <a:spcPct val="150000"/>
              </a:lnSpc>
              <a:buFont typeface="Calibri" panose="020F0502020204030204" pitchFamily="34" charset="0"/>
              <a:buChar char="‒"/>
            </a:pPr>
            <a:r>
              <a:rPr lang="en-US" sz="2400" dirty="0">
                <a:latin typeface="+mn-lt"/>
                <a:cs typeface="Calibri" panose="020F0502020204030204" pitchFamily="34" charset="0"/>
              </a:rPr>
              <a:t>Pension options</a:t>
            </a:r>
          </a:p>
          <a:p>
            <a:pPr>
              <a:lnSpc>
                <a:spcPct val="150000"/>
              </a:lnSpc>
              <a:buFont typeface="Calibri" panose="020F0502020204030204" pitchFamily="34" charset="0"/>
              <a:buChar char="‒"/>
            </a:pPr>
            <a:r>
              <a:rPr lang="en-US" sz="2400" dirty="0">
                <a:latin typeface="+mn-lt"/>
                <a:cs typeface="Calibri" panose="020F0502020204030204" pitchFamily="34" charset="0"/>
              </a:rPr>
              <a:t>Integration with CPP and/or       OAS</a:t>
            </a:r>
          </a:p>
          <a:p>
            <a:pPr>
              <a:lnSpc>
                <a:spcPct val="150000"/>
              </a:lnSpc>
              <a:buFont typeface="Calibri" panose="020F0502020204030204" pitchFamily="34" charset="0"/>
              <a:buChar char="‒"/>
            </a:pPr>
            <a:r>
              <a:rPr lang="en-US" sz="2400" kern="0" dirty="0">
                <a:latin typeface="+mn-lt"/>
                <a:cs typeface="Calibri" panose="020F0502020204030204" pitchFamily="34" charset="0"/>
              </a:rPr>
              <a:t>Life and dependents insurance </a:t>
            </a:r>
          </a:p>
          <a:p>
            <a:pPr>
              <a:buFont typeface="Calibri" panose="020F0502020204030204" pitchFamily="34" charset="0"/>
              <a:buChar char="‒"/>
            </a:pPr>
            <a:endParaRPr lang="en-US" sz="24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400" dirty="0"/>
          </a:p>
          <a:p>
            <a:endParaRPr lang="en-US" altLang="en-US" sz="2400" dirty="0"/>
          </a:p>
          <a:p>
            <a:endParaRPr lang="en-US" altLang="en-US" sz="2300" dirty="0"/>
          </a:p>
          <a:p>
            <a:endParaRPr lang="en-US" altLang="en-US" sz="2300" dirty="0"/>
          </a:p>
        </p:txBody>
      </p:sp>
      <p:sp>
        <p:nvSpPr>
          <p:cNvPr id="4" name="Rectangle 3">
            <a:extLst>
              <a:ext uri="{FF2B5EF4-FFF2-40B4-BE49-F238E27FC236}">
                <a16:creationId xmlns:a16="http://schemas.microsoft.com/office/drawing/2014/main" id="{683D1838-EA6F-9CBA-9B30-55AF19C6B34A}"/>
              </a:ext>
            </a:extLst>
          </p:cNvPr>
          <p:cNvSpPr txBox="1">
            <a:spLocks noChangeArrowheads="1"/>
          </p:cNvSpPr>
          <p:nvPr/>
        </p:nvSpPr>
        <p:spPr bwMode="auto">
          <a:xfrm>
            <a:off x="6096000" y="1446786"/>
            <a:ext cx="5212702" cy="513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800" b="1">
                <a:solidFill>
                  <a:schemeClr val="tx1"/>
                </a:solidFill>
                <a:latin typeface="+mn-lt"/>
              </a:defRPr>
            </a:lvl3pPr>
            <a:lvl4pPr marL="1600200" indent="-228600" algn="l" rtl="0" eaLnBrk="0" fontAlgn="base" hangingPunct="0">
              <a:spcBef>
                <a:spcPct val="20000"/>
              </a:spcBef>
              <a:spcAft>
                <a:spcPct val="0"/>
              </a:spcAft>
              <a:buChar char="–"/>
              <a:defRPr sz="2800" b="1">
                <a:solidFill>
                  <a:schemeClr val="tx1"/>
                </a:solidFill>
                <a:latin typeface="+mn-lt"/>
              </a:defRPr>
            </a:lvl4pPr>
            <a:lvl5pPr marL="2057400" indent="-228600" algn="l" rtl="0" eaLnBrk="0" fontAlgn="base" hangingPunct="0">
              <a:spcBef>
                <a:spcPct val="20000"/>
              </a:spcBef>
              <a:spcAft>
                <a:spcPct val="0"/>
              </a:spcAft>
              <a:buChar char="»"/>
              <a:defRPr sz="2800" b="1">
                <a:solidFill>
                  <a:schemeClr val="tx1"/>
                </a:solidFill>
                <a:latin typeface="+mn-lt"/>
              </a:defRPr>
            </a:lvl5pPr>
            <a:lvl6pPr marL="2514600" indent="-228600" algn="l" rtl="0" eaLnBrk="0" fontAlgn="base" hangingPunct="0">
              <a:spcBef>
                <a:spcPct val="20000"/>
              </a:spcBef>
              <a:spcAft>
                <a:spcPct val="0"/>
              </a:spcAft>
              <a:buChar char="»"/>
              <a:defRPr sz="2800" b="1">
                <a:solidFill>
                  <a:schemeClr val="tx1"/>
                </a:solidFill>
                <a:latin typeface="+mn-lt"/>
              </a:defRPr>
            </a:lvl6pPr>
            <a:lvl7pPr marL="2971800" indent="-228600" algn="l" rtl="0" eaLnBrk="0" fontAlgn="base" hangingPunct="0">
              <a:spcBef>
                <a:spcPct val="20000"/>
              </a:spcBef>
              <a:spcAft>
                <a:spcPct val="0"/>
              </a:spcAft>
              <a:buChar char="»"/>
              <a:defRPr sz="2800" b="1">
                <a:solidFill>
                  <a:schemeClr val="tx1"/>
                </a:solidFill>
                <a:latin typeface="+mn-lt"/>
              </a:defRPr>
            </a:lvl7pPr>
            <a:lvl8pPr marL="3429000" indent="-228600" algn="l" rtl="0" eaLnBrk="0" fontAlgn="base" hangingPunct="0">
              <a:spcBef>
                <a:spcPct val="20000"/>
              </a:spcBef>
              <a:spcAft>
                <a:spcPct val="0"/>
              </a:spcAft>
              <a:buChar char="»"/>
              <a:defRPr sz="2800" b="1">
                <a:solidFill>
                  <a:schemeClr val="tx1"/>
                </a:solidFill>
                <a:latin typeface="+mn-lt"/>
              </a:defRPr>
            </a:lvl8pPr>
            <a:lvl9pPr marL="3886200" indent="-228600" algn="l" rtl="0" eaLnBrk="0" fontAlgn="base" hangingPunct="0">
              <a:spcBef>
                <a:spcPct val="20000"/>
              </a:spcBef>
              <a:spcAft>
                <a:spcPct val="0"/>
              </a:spcAft>
              <a:buChar char="»"/>
              <a:defRPr sz="2800" b="1">
                <a:solidFill>
                  <a:schemeClr val="tx1"/>
                </a:solidFill>
                <a:latin typeface="+mn-lt"/>
              </a:defRPr>
            </a:lvl9pPr>
          </a:lstStyle>
          <a:p>
            <a:pPr>
              <a:lnSpc>
                <a:spcPct val="150000"/>
              </a:lnSpc>
              <a:buFont typeface="Calibri" panose="020F0502020204030204" pitchFamily="34" charset="0"/>
              <a:buChar char="‒"/>
            </a:pPr>
            <a:r>
              <a:rPr lang="en-US" sz="2400" b="0" kern="0" dirty="0">
                <a:solidFill>
                  <a:schemeClr val="bg2"/>
                </a:solidFill>
                <a:cs typeface="Calibri" panose="020F0502020204030204" pitchFamily="34" charset="0"/>
              </a:rPr>
              <a:t>Online Services</a:t>
            </a:r>
          </a:p>
          <a:p>
            <a:pPr>
              <a:lnSpc>
                <a:spcPct val="150000"/>
              </a:lnSpc>
              <a:buFont typeface="Calibri" panose="020F0502020204030204" pitchFamily="34" charset="0"/>
              <a:buChar char="‒"/>
            </a:pPr>
            <a:r>
              <a:rPr lang="en-US" sz="2400" b="0" kern="0" dirty="0">
                <a:solidFill>
                  <a:schemeClr val="bg2"/>
                </a:solidFill>
                <a:cs typeface="Calibri" panose="020F0502020204030204" pitchFamily="34" charset="0"/>
              </a:rPr>
              <a:t>Decisions at retirement</a:t>
            </a:r>
          </a:p>
          <a:p>
            <a:pPr>
              <a:lnSpc>
                <a:spcPct val="150000"/>
              </a:lnSpc>
              <a:buFont typeface="Calibri" panose="020F0502020204030204" pitchFamily="34" charset="0"/>
              <a:buChar char="‒"/>
            </a:pPr>
            <a:r>
              <a:rPr lang="en-US" sz="2400" b="0" kern="0" dirty="0">
                <a:solidFill>
                  <a:schemeClr val="bg2"/>
                </a:solidFill>
                <a:cs typeface="Calibri" panose="020F0502020204030204" pitchFamily="34" charset="0"/>
              </a:rPr>
              <a:t>Applying to start your pension</a:t>
            </a:r>
          </a:p>
          <a:p>
            <a:pPr>
              <a:lnSpc>
                <a:spcPct val="150000"/>
              </a:lnSpc>
              <a:buFont typeface="Calibri" panose="020F0502020204030204" pitchFamily="34" charset="0"/>
              <a:buChar char="‒"/>
            </a:pPr>
            <a:r>
              <a:rPr lang="en-US" sz="2400" b="0" kern="0" dirty="0">
                <a:solidFill>
                  <a:schemeClr val="bg2"/>
                </a:solidFill>
                <a:cs typeface="Calibri" panose="020F0502020204030204" pitchFamily="34" charset="0"/>
              </a:rPr>
              <a:t>What to expect after you start your pension</a:t>
            </a:r>
          </a:p>
          <a:p>
            <a:pPr>
              <a:lnSpc>
                <a:spcPct val="150000"/>
              </a:lnSpc>
              <a:buFont typeface="Calibri" panose="020F0502020204030204" pitchFamily="34" charset="0"/>
              <a:buChar char="‒"/>
            </a:pPr>
            <a:r>
              <a:rPr lang="en-US" sz="2400" b="0" kern="0" dirty="0">
                <a:solidFill>
                  <a:schemeClr val="bg2"/>
                </a:solidFill>
                <a:cs typeface="Calibri" panose="020F0502020204030204" pitchFamily="34" charset="0"/>
              </a:rPr>
              <a:t>Adjustments to your pension after retirement</a:t>
            </a:r>
          </a:p>
          <a:p>
            <a:pPr>
              <a:buFont typeface="Arial" panose="020B0604020202020204" pitchFamily="34" charset="0"/>
              <a:buChar char="•"/>
            </a:pPr>
            <a:endParaRPr lang="en-US" sz="2400" kern="0" dirty="0">
              <a:latin typeface="Calibri" panose="020F0502020204030204" pitchFamily="34" charset="0"/>
              <a:cs typeface="Calibri" panose="020F0502020204030204" pitchFamily="34" charset="0"/>
            </a:endParaRPr>
          </a:p>
          <a:p>
            <a:endParaRPr lang="en-US" altLang="en-US" sz="2300" kern="0" dirty="0"/>
          </a:p>
          <a:p>
            <a:pPr marL="0" indent="0">
              <a:buNone/>
            </a:pPr>
            <a:endParaRPr lang="en-US" altLang="en-US" sz="2300" kern="0" dirty="0"/>
          </a:p>
          <a:p>
            <a:pPr marL="0" indent="0">
              <a:buNone/>
            </a:pPr>
            <a:endParaRPr lang="en-US" altLang="en-US" sz="2300" kern="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10018" y="-188895"/>
            <a:ext cx="10515600" cy="1073382"/>
          </a:xfrm>
        </p:spPr>
        <p:txBody>
          <a:bodyPr/>
          <a:lstStyle/>
          <a:p>
            <a:r>
              <a:rPr lang="en-US" altLang="en-US" sz="2400" b="1" dirty="0">
                <a:latin typeface="+mj-lt"/>
                <a:cs typeface="Calibri" panose="020F0502020204030204" pitchFamily="34" charset="0"/>
              </a:rPr>
              <a:t>Example - Calculate Best 5-Year Average Salary at June 30, 2025</a:t>
            </a:r>
          </a:p>
        </p:txBody>
      </p:sp>
      <p:sp>
        <p:nvSpPr>
          <p:cNvPr id="6" name="Rectangle 2">
            <a:extLst>
              <a:ext uri="{FF2B5EF4-FFF2-40B4-BE49-F238E27FC236}">
                <a16:creationId xmlns:a16="http://schemas.microsoft.com/office/drawing/2014/main" id="{15C6381C-9E9F-BA55-1919-CC42D4420C7B}"/>
              </a:ext>
            </a:extLst>
          </p:cNvPr>
          <p:cNvSpPr txBox="1">
            <a:spLocks noChangeArrowheads="1"/>
          </p:cNvSpPr>
          <p:nvPr/>
        </p:nvSpPr>
        <p:spPr bwMode="auto">
          <a:xfrm>
            <a:off x="574611" y="1029785"/>
            <a:ext cx="502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Century Gothic" pitchFamily="34" charset="0"/>
              </a:defRPr>
            </a:lvl2pPr>
            <a:lvl3pPr algn="ctr" rtl="0" eaLnBrk="0" fontAlgn="base" hangingPunct="0">
              <a:spcBef>
                <a:spcPct val="0"/>
              </a:spcBef>
              <a:spcAft>
                <a:spcPct val="0"/>
              </a:spcAft>
              <a:defRPr sz="3600" b="1">
                <a:solidFill>
                  <a:schemeClr val="tx2"/>
                </a:solidFill>
                <a:latin typeface="Century Gothic" pitchFamily="34" charset="0"/>
              </a:defRPr>
            </a:lvl3pPr>
            <a:lvl4pPr algn="ctr" rtl="0" eaLnBrk="0" fontAlgn="base" hangingPunct="0">
              <a:spcBef>
                <a:spcPct val="0"/>
              </a:spcBef>
              <a:spcAft>
                <a:spcPct val="0"/>
              </a:spcAft>
              <a:defRPr sz="3600" b="1">
                <a:solidFill>
                  <a:schemeClr val="tx2"/>
                </a:solidFill>
                <a:latin typeface="Century Gothic" pitchFamily="34" charset="0"/>
              </a:defRPr>
            </a:lvl4pPr>
            <a:lvl5pPr algn="ctr" rtl="0" eaLnBrk="0" fontAlgn="base" hangingPunct="0">
              <a:spcBef>
                <a:spcPct val="0"/>
              </a:spcBef>
              <a:spcAft>
                <a:spcPct val="0"/>
              </a:spcAft>
              <a:defRPr sz="3600" b="1">
                <a:solidFill>
                  <a:schemeClr val="tx2"/>
                </a:solidFill>
                <a:latin typeface="Century Gothic" pitchFamily="34" charset="0"/>
              </a:defRPr>
            </a:lvl5pPr>
            <a:lvl6pPr marL="457200" algn="ctr" rtl="0" eaLnBrk="0" fontAlgn="base" hangingPunct="0">
              <a:spcBef>
                <a:spcPct val="0"/>
              </a:spcBef>
              <a:spcAft>
                <a:spcPct val="0"/>
              </a:spcAft>
              <a:defRPr sz="3600" b="1">
                <a:solidFill>
                  <a:schemeClr val="tx2"/>
                </a:solidFill>
                <a:latin typeface="Century Gothic" pitchFamily="34" charset="0"/>
              </a:defRPr>
            </a:lvl6pPr>
            <a:lvl7pPr marL="914400" algn="ctr" rtl="0" eaLnBrk="0" fontAlgn="base" hangingPunct="0">
              <a:spcBef>
                <a:spcPct val="0"/>
              </a:spcBef>
              <a:spcAft>
                <a:spcPct val="0"/>
              </a:spcAft>
              <a:defRPr sz="3600" b="1">
                <a:solidFill>
                  <a:schemeClr val="tx2"/>
                </a:solidFill>
                <a:latin typeface="Century Gothic" pitchFamily="34" charset="0"/>
              </a:defRPr>
            </a:lvl7pPr>
            <a:lvl8pPr marL="1371600" algn="ctr" rtl="0" eaLnBrk="0" fontAlgn="base" hangingPunct="0">
              <a:spcBef>
                <a:spcPct val="0"/>
              </a:spcBef>
              <a:spcAft>
                <a:spcPct val="0"/>
              </a:spcAft>
              <a:defRPr sz="3600" b="1">
                <a:solidFill>
                  <a:schemeClr val="tx2"/>
                </a:solidFill>
                <a:latin typeface="Century Gothic" pitchFamily="34" charset="0"/>
              </a:defRPr>
            </a:lvl8pPr>
            <a:lvl9pPr marL="1828800" algn="ctr" rtl="0" eaLnBrk="0" fontAlgn="base" hangingPunct="0">
              <a:spcBef>
                <a:spcPct val="0"/>
              </a:spcBef>
              <a:spcAft>
                <a:spcPct val="0"/>
              </a:spcAft>
              <a:defRPr sz="3600" b="1">
                <a:solidFill>
                  <a:schemeClr val="tx2"/>
                </a:solidFill>
                <a:latin typeface="Century Gothic" pitchFamily="34" charset="0"/>
              </a:defRPr>
            </a:lvl9pPr>
          </a:lstStyle>
          <a:p>
            <a:r>
              <a:rPr lang="en-US" altLang="en-US" sz="2400" b="0" kern="0" dirty="0">
                <a:cs typeface="Calibri" panose="020F0502020204030204" pitchFamily="34" charset="0"/>
              </a:rPr>
              <a:t>No Vacation Days</a:t>
            </a:r>
          </a:p>
        </p:txBody>
      </p:sp>
      <p:sp>
        <p:nvSpPr>
          <p:cNvPr id="8" name="Rectangle 2">
            <a:extLst>
              <a:ext uri="{FF2B5EF4-FFF2-40B4-BE49-F238E27FC236}">
                <a16:creationId xmlns:a16="http://schemas.microsoft.com/office/drawing/2014/main" id="{79E51268-4320-FD25-4420-62E553E261B2}"/>
              </a:ext>
            </a:extLst>
          </p:cNvPr>
          <p:cNvSpPr txBox="1">
            <a:spLocks noChangeArrowheads="1"/>
          </p:cNvSpPr>
          <p:nvPr/>
        </p:nvSpPr>
        <p:spPr bwMode="auto">
          <a:xfrm>
            <a:off x="6326934" y="987668"/>
            <a:ext cx="502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Century Gothic" pitchFamily="34" charset="0"/>
              </a:defRPr>
            </a:lvl2pPr>
            <a:lvl3pPr algn="ctr" rtl="0" eaLnBrk="0" fontAlgn="base" hangingPunct="0">
              <a:spcBef>
                <a:spcPct val="0"/>
              </a:spcBef>
              <a:spcAft>
                <a:spcPct val="0"/>
              </a:spcAft>
              <a:defRPr sz="3600" b="1">
                <a:solidFill>
                  <a:schemeClr val="tx2"/>
                </a:solidFill>
                <a:latin typeface="Century Gothic" pitchFamily="34" charset="0"/>
              </a:defRPr>
            </a:lvl3pPr>
            <a:lvl4pPr algn="ctr" rtl="0" eaLnBrk="0" fontAlgn="base" hangingPunct="0">
              <a:spcBef>
                <a:spcPct val="0"/>
              </a:spcBef>
              <a:spcAft>
                <a:spcPct val="0"/>
              </a:spcAft>
              <a:defRPr sz="3600" b="1">
                <a:solidFill>
                  <a:schemeClr val="tx2"/>
                </a:solidFill>
                <a:latin typeface="Century Gothic" pitchFamily="34" charset="0"/>
              </a:defRPr>
            </a:lvl4pPr>
            <a:lvl5pPr algn="ctr" rtl="0" eaLnBrk="0" fontAlgn="base" hangingPunct="0">
              <a:spcBef>
                <a:spcPct val="0"/>
              </a:spcBef>
              <a:spcAft>
                <a:spcPct val="0"/>
              </a:spcAft>
              <a:defRPr sz="3600" b="1">
                <a:solidFill>
                  <a:schemeClr val="tx2"/>
                </a:solidFill>
                <a:latin typeface="Century Gothic" pitchFamily="34" charset="0"/>
              </a:defRPr>
            </a:lvl5pPr>
            <a:lvl6pPr marL="457200" algn="ctr" rtl="0" eaLnBrk="0" fontAlgn="base" hangingPunct="0">
              <a:spcBef>
                <a:spcPct val="0"/>
              </a:spcBef>
              <a:spcAft>
                <a:spcPct val="0"/>
              </a:spcAft>
              <a:defRPr sz="3600" b="1">
                <a:solidFill>
                  <a:schemeClr val="tx2"/>
                </a:solidFill>
                <a:latin typeface="Century Gothic" pitchFamily="34" charset="0"/>
              </a:defRPr>
            </a:lvl6pPr>
            <a:lvl7pPr marL="914400" algn="ctr" rtl="0" eaLnBrk="0" fontAlgn="base" hangingPunct="0">
              <a:spcBef>
                <a:spcPct val="0"/>
              </a:spcBef>
              <a:spcAft>
                <a:spcPct val="0"/>
              </a:spcAft>
              <a:defRPr sz="3600" b="1">
                <a:solidFill>
                  <a:schemeClr val="tx2"/>
                </a:solidFill>
                <a:latin typeface="Century Gothic" pitchFamily="34" charset="0"/>
              </a:defRPr>
            </a:lvl7pPr>
            <a:lvl8pPr marL="1371600" algn="ctr" rtl="0" eaLnBrk="0" fontAlgn="base" hangingPunct="0">
              <a:spcBef>
                <a:spcPct val="0"/>
              </a:spcBef>
              <a:spcAft>
                <a:spcPct val="0"/>
              </a:spcAft>
              <a:defRPr sz="3600" b="1">
                <a:solidFill>
                  <a:schemeClr val="tx2"/>
                </a:solidFill>
                <a:latin typeface="Century Gothic" pitchFamily="34" charset="0"/>
              </a:defRPr>
            </a:lvl8pPr>
            <a:lvl9pPr marL="1828800" algn="ctr" rtl="0" eaLnBrk="0" fontAlgn="base" hangingPunct="0">
              <a:spcBef>
                <a:spcPct val="0"/>
              </a:spcBef>
              <a:spcAft>
                <a:spcPct val="0"/>
              </a:spcAft>
              <a:defRPr sz="3600" b="1">
                <a:solidFill>
                  <a:schemeClr val="tx2"/>
                </a:solidFill>
                <a:latin typeface="Century Gothic" pitchFamily="34" charset="0"/>
              </a:defRPr>
            </a:lvl9pPr>
          </a:lstStyle>
          <a:p>
            <a:r>
              <a:rPr lang="en-US" altLang="en-US" sz="2400" b="0" kern="0" dirty="0">
                <a:cs typeface="Calibri" panose="020F0502020204030204" pitchFamily="34" charset="0"/>
              </a:rPr>
              <a:t>50 Vacation Days</a:t>
            </a:r>
          </a:p>
        </p:txBody>
      </p:sp>
      <p:cxnSp>
        <p:nvCxnSpPr>
          <p:cNvPr id="10" name="Straight Connector 9">
            <a:extLst>
              <a:ext uri="{FF2B5EF4-FFF2-40B4-BE49-F238E27FC236}">
                <a16:creationId xmlns:a16="http://schemas.microsoft.com/office/drawing/2014/main" id="{DA3F7FF0-DFDE-5882-AB12-738ABC9D6DBE}"/>
              </a:ext>
            </a:extLst>
          </p:cNvPr>
          <p:cNvCxnSpPr>
            <a:cxnSpLocks/>
          </p:cNvCxnSpPr>
          <p:nvPr/>
        </p:nvCxnSpPr>
        <p:spPr bwMode="auto">
          <a:xfrm>
            <a:off x="5965372" y="1138561"/>
            <a:ext cx="0" cy="4586424"/>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13" name="Table 12">
            <a:extLst>
              <a:ext uri="{FF2B5EF4-FFF2-40B4-BE49-F238E27FC236}">
                <a16:creationId xmlns:a16="http://schemas.microsoft.com/office/drawing/2014/main" id="{FE3012A0-F048-55ED-6453-ECCD96CE59F7}"/>
              </a:ext>
            </a:extLst>
          </p:cNvPr>
          <p:cNvGraphicFramePr>
            <a:graphicFrameLocks noGrp="1"/>
          </p:cNvGraphicFramePr>
          <p:nvPr>
            <p:extLst>
              <p:ext uri="{D42A27DB-BD31-4B8C-83A1-F6EECF244321}">
                <p14:modId xmlns:p14="http://schemas.microsoft.com/office/powerpoint/2010/main" val="92971924"/>
              </p:ext>
            </p:extLst>
          </p:nvPr>
        </p:nvGraphicFramePr>
        <p:xfrm>
          <a:off x="6226629" y="1447306"/>
          <a:ext cx="5029198" cy="4247879"/>
        </p:xfrm>
        <a:graphic>
          <a:graphicData uri="http://schemas.openxmlformats.org/drawingml/2006/table">
            <a:tbl>
              <a:tblPr/>
              <a:tblGrid>
                <a:gridCol w="1048833">
                  <a:extLst>
                    <a:ext uri="{9D8B030D-6E8A-4147-A177-3AD203B41FA5}">
                      <a16:colId xmlns:a16="http://schemas.microsoft.com/office/drawing/2014/main" val="2636599779"/>
                    </a:ext>
                  </a:extLst>
                </a:gridCol>
                <a:gridCol w="1018940">
                  <a:extLst>
                    <a:ext uri="{9D8B030D-6E8A-4147-A177-3AD203B41FA5}">
                      <a16:colId xmlns:a16="http://schemas.microsoft.com/office/drawing/2014/main" val="1946175261"/>
                    </a:ext>
                  </a:extLst>
                </a:gridCol>
                <a:gridCol w="1219586">
                  <a:extLst>
                    <a:ext uri="{9D8B030D-6E8A-4147-A177-3AD203B41FA5}">
                      <a16:colId xmlns:a16="http://schemas.microsoft.com/office/drawing/2014/main" val="2443800440"/>
                    </a:ext>
                  </a:extLst>
                </a:gridCol>
                <a:gridCol w="1741839">
                  <a:extLst>
                    <a:ext uri="{9D8B030D-6E8A-4147-A177-3AD203B41FA5}">
                      <a16:colId xmlns:a16="http://schemas.microsoft.com/office/drawing/2014/main" val="1664125673"/>
                    </a:ext>
                  </a:extLst>
                </a:gridCol>
              </a:tblGrid>
              <a:tr h="717008">
                <a:tc>
                  <a:txBody>
                    <a:bodyPr/>
                    <a:lstStyle/>
                    <a:p>
                      <a:pPr algn="ctr" rtl="0" fontAlgn="ctr"/>
                      <a:r>
                        <a:rPr lang="en-CA" sz="1800" b="1" i="0" u="none" strike="noStrike" dirty="0">
                          <a:solidFill>
                            <a:srgbClr val="FFFFFF"/>
                          </a:solidFill>
                          <a:effectLst/>
                          <a:latin typeface="+mn-lt"/>
                        </a:rPr>
                        <a:t>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en-CA" sz="1800" b="1" i="0" u="none" strike="noStrike" dirty="0">
                          <a:solidFill>
                            <a:srgbClr val="FFFFFF"/>
                          </a:solidFill>
                          <a:effectLst/>
                          <a:latin typeface="+mn-lt"/>
                        </a:rPr>
                        <a:t>Service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en-CA" sz="1800" b="1" i="0" u="none" strike="noStrike" dirty="0">
                          <a:solidFill>
                            <a:srgbClr val="FFFFFF"/>
                          </a:solidFill>
                          <a:effectLst/>
                          <a:latin typeface="+mn-lt"/>
                        </a:rPr>
                        <a:t>Salary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en-CA" sz="1800" b="1" i="0" u="none" strike="noStrike" dirty="0">
                          <a:solidFill>
                            <a:srgbClr val="FFFFFF"/>
                          </a:solidFill>
                          <a:effectLst/>
                          <a:latin typeface="+mn-lt"/>
                        </a:rPr>
                        <a:t>CPP Pensionable Salary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73090922"/>
                  </a:ext>
                </a:extLst>
              </a:tr>
              <a:tr h="477801">
                <a:tc>
                  <a:txBody>
                    <a:bodyPr/>
                    <a:lstStyle/>
                    <a:p>
                      <a:pPr algn="ctr" rtl="0" fontAlgn="ctr"/>
                      <a:r>
                        <a:rPr lang="en-CA" sz="1800" b="1" i="0" u="none" strike="noStrike" dirty="0">
                          <a:solidFill>
                            <a:schemeClr val="bg2"/>
                          </a:solidFill>
                          <a:effectLst/>
                          <a:latin typeface="+mn-lt"/>
                        </a:rPr>
                        <a:t>2025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CA" sz="1800" b="1" i="0" u="none" strike="noStrike" dirty="0">
                          <a:solidFill>
                            <a:schemeClr val="bg2"/>
                          </a:solidFill>
                          <a:effectLst/>
                          <a:latin typeface="+mn-lt"/>
                        </a:rPr>
                        <a:t>0.5000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CA" sz="1800" b="1" i="0" u="none" strike="noStrike" dirty="0">
                          <a:solidFill>
                            <a:schemeClr val="bg2"/>
                          </a:solidFill>
                          <a:effectLst/>
                          <a:latin typeface="+mn-lt"/>
                        </a:rPr>
                        <a:t>$54,000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$35,650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3874238"/>
                  </a:ext>
                </a:extLst>
              </a:tr>
              <a:tr h="477801">
                <a:tc>
                  <a:txBody>
                    <a:bodyPr/>
                    <a:lstStyle/>
                    <a:p>
                      <a:pPr algn="ctr" rtl="0" fontAlgn="ctr"/>
                      <a:r>
                        <a:rPr lang="en-CA" sz="1800" b="1" i="0" u="none" strike="noStrike" dirty="0">
                          <a:solidFill>
                            <a:schemeClr val="bg2"/>
                          </a:solidFill>
                          <a:effectLst/>
                          <a:latin typeface="+mn-lt"/>
                        </a:rPr>
                        <a:t>2024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r>
                        <a:rPr lang="en-CA" sz="1800" b="1" i="0" u="none" strike="noStrike" dirty="0">
                          <a:solidFill>
                            <a:schemeClr val="bg2"/>
                          </a:solidFill>
                          <a:effectLst/>
                          <a:latin typeface="+mn-lt"/>
                        </a:rPr>
                        <a:t>1.0000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r>
                        <a:rPr lang="en-CA" sz="1800" b="1" i="0" u="none" strike="noStrike" dirty="0">
                          <a:solidFill>
                            <a:schemeClr val="bg2"/>
                          </a:solidFill>
                          <a:effectLst/>
                          <a:latin typeface="+mn-lt"/>
                        </a:rPr>
                        <a:t>75,000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$68,500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930649783"/>
                  </a:ext>
                </a:extLst>
              </a:tr>
              <a:tr h="477801">
                <a:tc>
                  <a:txBody>
                    <a:bodyPr/>
                    <a:lstStyle/>
                    <a:p>
                      <a:pPr algn="ctr" rtl="0" fontAlgn="ctr">
                        <a:lnSpc>
                          <a:spcPct val="100000"/>
                        </a:lnSpc>
                      </a:pPr>
                      <a:r>
                        <a:rPr lang="en-CA" sz="1800" b="1" i="0" u="none" strike="noStrike" dirty="0">
                          <a:solidFill>
                            <a:schemeClr val="bg2"/>
                          </a:solidFill>
                          <a:effectLst/>
                          <a:latin typeface="+mn-lt"/>
                        </a:rPr>
                        <a:t>2023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lnSpc>
                          <a:spcPct val="100000"/>
                        </a:lnSpc>
                      </a:pPr>
                      <a:r>
                        <a:rPr lang="en-CA" sz="1800" b="1" i="0" u="none" strike="noStrike" dirty="0">
                          <a:solidFill>
                            <a:schemeClr val="bg2"/>
                          </a:solidFill>
                          <a:effectLst/>
                          <a:latin typeface="+mn-lt"/>
                        </a:rPr>
                        <a:t>1.0000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lnSpc>
                          <a:spcPct val="100000"/>
                        </a:lnSpc>
                      </a:pPr>
                      <a:r>
                        <a:rPr lang="en-CA" sz="1800" b="1" i="0" u="none" strike="noStrike" dirty="0">
                          <a:solidFill>
                            <a:schemeClr val="bg2"/>
                          </a:solidFill>
                          <a:effectLst/>
                          <a:latin typeface="+mn-lt"/>
                        </a:rPr>
                        <a:t>$71,000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lnSpc>
                          <a:spcPct val="100000"/>
                        </a:lnSpc>
                      </a:pPr>
                      <a:r>
                        <a:rPr lang="en-CA" sz="1800" b="1" i="0" u="none" strike="noStrike" dirty="0">
                          <a:solidFill>
                            <a:schemeClr val="bg2"/>
                          </a:solidFill>
                          <a:effectLst/>
                          <a:latin typeface="+mn-lt"/>
                        </a:rPr>
                        <a:t>$66,600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5537832"/>
                  </a:ext>
                </a:extLst>
              </a:tr>
              <a:tr h="477801">
                <a:tc>
                  <a:txBody>
                    <a:bodyPr/>
                    <a:lstStyle/>
                    <a:p>
                      <a:pPr algn="ctr" rtl="0" fontAlgn="ctr">
                        <a:lnSpc>
                          <a:spcPct val="100000"/>
                        </a:lnSpc>
                      </a:pPr>
                      <a:r>
                        <a:rPr lang="en-CA" sz="1800" b="1" i="0" u="none" strike="noStrike" dirty="0">
                          <a:solidFill>
                            <a:schemeClr val="bg2"/>
                          </a:solidFill>
                          <a:effectLst/>
                          <a:latin typeface="+mn-lt"/>
                        </a:rPr>
                        <a:t>2022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1.0000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$65,000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$64,900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963153897"/>
                  </a:ext>
                </a:extLst>
              </a:tr>
              <a:tr h="477801">
                <a:tc>
                  <a:txBody>
                    <a:bodyPr/>
                    <a:lstStyle/>
                    <a:p>
                      <a:pPr algn="ctr" rtl="0" fontAlgn="ctr">
                        <a:lnSpc>
                          <a:spcPct val="100000"/>
                        </a:lnSpc>
                      </a:pPr>
                      <a:r>
                        <a:rPr lang="en-CA" sz="1800" b="1" i="0" u="none" strike="noStrike" dirty="0">
                          <a:solidFill>
                            <a:schemeClr val="bg2"/>
                          </a:solidFill>
                          <a:effectLst/>
                          <a:latin typeface="+mn-lt"/>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lnSpc>
                          <a:spcPct val="100000"/>
                        </a:lnSpc>
                      </a:pPr>
                      <a:r>
                        <a:rPr lang="en-CA" sz="1800" b="1" i="0" u="none" strike="noStrike" dirty="0">
                          <a:solidFill>
                            <a:schemeClr val="bg2"/>
                          </a:solidFill>
                          <a:effectLst/>
                          <a:latin typeface="+mn-lt"/>
                        </a:rPr>
                        <a:t>1.0000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lnSpc>
                          <a:spcPct val="100000"/>
                        </a:lnSpc>
                      </a:pPr>
                      <a:r>
                        <a:rPr lang="en-CA" sz="1800" b="1" i="0" u="none" strike="noStrike" dirty="0">
                          <a:solidFill>
                            <a:schemeClr val="bg2"/>
                          </a:solidFill>
                          <a:effectLst/>
                          <a:latin typeface="+mn-lt"/>
                        </a:rPr>
                        <a:t>$64,000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lnSpc>
                          <a:spcPct val="100000"/>
                        </a:lnSpc>
                      </a:pPr>
                      <a:r>
                        <a:rPr lang="en-CA" sz="1800" b="1" i="0" u="none" strike="noStrike" dirty="0">
                          <a:solidFill>
                            <a:schemeClr val="bg2"/>
                          </a:solidFill>
                          <a:effectLst/>
                          <a:latin typeface="+mn-lt"/>
                        </a:rPr>
                        <a:t>$61,600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9172835"/>
                  </a:ext>
                </a:extLst>
              </a:tr>
              <a:tr h="477801">
                <a:tc>
                  <a:txBody>
                    <a:bodyPr/>
                    <a:lstStyle/>
                    <a:p>
                      <a:pPr algn="ctr" rtl="0" fontAlgn="ctr">
                        <a:lnSpc>
                          <a:spcPct val="100000"/>
                        </a:lnSpc>
                      </a:pPr>
                      <a:r>
                        <a:rPr lang="en-CA" sz="1800" b="1" i="0" u="none" strike="noStrike" dirty="0">
                          <a:solidFill>
                            <a:schemeClr val="bg2"/>
                          </a:solidFill>
                          <a:effectLst/>
                          <a:latin typeface="+mn-lt"/>
                        </a:rPr>
                        <a:t>2020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0.5000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$30,000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$29,350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22411562"/>
                  </a:ext>
                </a:extLst>
              </a:tr>
              <a:tr h="548588">
                <a:tc>
                  <a:txBody>
                    <a:bodyPr/>
                    <a:lstStyle/>
                    <a:p>
                      <a:pPr algn="ctr" rtl="0" fontAlgn="ctr"/>
                      <a:r>
                        <a:rPr lang="en-CA" sz="1600" b="1" i="0" u="none" strike="noStrike" dirty="0">
                          <a:solidFill>
                            <a:srgbClr val="FFFFFF"/>
                          </a:solidFill>
                          <a:effectLst/>
                          <a:latin typeface="+mn-lt"/>
                        </a:rPr>
                        <a:t>Average</a:t>
                      </a:r>
                      <a:endParaRPr lang="en-CA" sz="1200" b="1" i="0" u="none" strike="noStrike" dirty="0">
                        <a:solidFill>
                          <a:srgbClr val="FFFFFF"/>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CA" sz="1800" b="0" i="0" u="none" strike="noStrike" dirty="0">
                          <a:solidFill>
                            <a:srgbClr val="000000"/>
                          </a:solidFill>
                          <a:effectLst/>
                          <a:latin typeface="+mn-lt"/>
                        </a:rPr>
                        <a:t>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en-CA" sz="1800" b="1" i="0" u="none" strike="noStrike" dirty="0">
                          <a:solidFill>
                            <a:srgbClr val="FFFFFF"/>
                          </a:solidFill>
                          <a:effectLst/>
                          <a:latin typeface="+mn-lt"/>
                        </a:rPr>
                        <a:t>$71,800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en-CA" sz="1800" b="1" i="0" u="none" strike="noStrike" dirty="0">
                          <a:solidFill>
                            <a:srgbClr val="FFFFFF"/>
                          </a:solidFill>
                          <a:effectLst/>
                          <a:latin typeface="+mn-lt"/>
                        </a:rPr>
                        <a:t>$65,320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68030310"/>
                  </a:ext>
                </a:extLst>
              </a:tr>
            </a:tbl>
          </a:graphicData>
        </a:graphic>
      </p:graphicFrame>
      <p:graphicFrame>
        <p:nvGraphicFramePr>
          <p:cNvPr id="12" name="Table 11">
            <a:extLst>
              <a:ext uri="{FF2B5EF4-FFF2-40B4-BE49-F238E27FC236}">
                <a16:creationId xmlns:a16="http://schemas.microsoft.com/office/drawing/2014/main" id="{2F568B7D-F32C-8F37-00F8-51F2789D9857}"/>
              </a:ext>
            </a:extLst>
          </p:cNvPr>
          <p:cNvGraphicFramePr>
            <a:graphicFrameLocks noGrp="1"/>
          </p:cNvGraphicFramePr>
          <p:nvPr>
            <p:extLst>
              <p:ext uri="{D42A27DB-BD31-4B8C-83A1-F6EECF244321}">
                <p14:modId xmlns:p14="http://schemas.microsoft.com/office/powerpoint/2010/main" val="1634453265"/>
              </p:ext>
            </p:extLst>
          </p:nvPr>
        </p:nvGraphicFramePr>
        <p:xfrm>
          <a:off x="574611" y="1463041"/>
          <a:ext cx="5201038" cy="4179257"/>
        </p:xfrm>
        <a:graphic>
          <a:graphicData uri="http://schemas.openxmlformats.org/drawingml/2006/table">
            <a:tbl>
              <a:tblPr/>
              <a:tblGrid>
                <a:gridCol w="998599">
                  <a:extLst>
                    <a:ext uri="{9D8B030D-6E8A-4147-A177-3AD203B41FA5}">
                      <a16:colId xmlns:a16="http://schemas.microsoft.com/office/drawing/2014/main" val="639270214"/>
                    </a:ext>
                  </a:extLst>
                </a:gridCol>
                <a:gridCol w="1078201">
                  <a:extLst>
                    <a:ext uri="{9D8B030D-6E8A-4147-A177-3AD203B41FA5}">
                      <a16:colId xmlns:a16="http://schemas.microsoft.com/office/drawing/2014/main" val="9617031"/>
                    </a:ext>
                  </a:extLst>
                </a:gridCol>
                <a:gridCol w="1367442">
                  <a:extLst>
                    <a:ext uri="{9D8B030D-6E8A-4147-A177-3AD203B41FA5}">
                      <a16:colId xmlns:a16="http://schemas.microsoft.com/office/drawing/2014/main" val="773287087"/>
                    </a:ext>
                  </a:extLst>
                </a:gridCol>
                <a:gridCol w="1756796">
                  <a:extLst>
                    <a:ext uri="{9D8B030D-6E8A-4147-A177-3AD203B41FA5}">
                      <a16:colId xmlns:a16="http://schemas.microsoft.com/office/drawing/2014/main" val="2279888738"/>
                    </a:ext>
                  </a:extLst>
                </a:gridCol>
              </a:tblGrid>
              <a:tr h="769895">
                <a:tc>
                  <a:txBody>
                    <a:bodyPr/>
                    <a:lstStyle/>
                    <a:p>
                      <a:pPr algn="ctr" rtl="0" fontAlgn="ctr">
                        <a:lnSpc>
                          <a:spcPct val="100000"/>
                        </a:lnSpc>
                      </a:pPr>
                      <a:r>
                        <a:rPr lang="en-CA" sz="1800" b="1" i="0" u="none" strike="noStrike" dirty="0">
                          <a:solidFill>
                            <a:srgbClr val="FFFFFF"/>
                          </a:solidFill>
                          <a:effectLst/>
                          <a:latin typeface="+mn-lt"/>
                        </a:rPr>
                        <a:t>Year</a:t>
                      </a:r>
                    </a:p>
                  </a:txBody>
                  <a:tcPr marL="9525" marR="9525" marT="9525" marB="0" anchor="ctr">
                    <a:lnL>
                      <a:noFill/>
                    </a:lnL>
                    <a:lnR>
                      <a:noFill/>
                    </a:lnR>
                    <a:lnT>
                      <a:noFill/>
                    </a:lnT>
                    <a:lnB>
                      <a:noFill/>
                    </a:lnB>
                    <a:solidFill>
                      <a:schemeClr val="tx2"/>
                    </a:solidFill>
                  </a:tcPr>
                </a:tc>
                <a:tc>
                  <a:txBody>
                    <a:bodyPr/>
                    <a:lstStyle/>
                    <a:p>
                      <a:pPr algn="ctr" rtl="0" fontAlgn="ctr">
                        <a:lnSpc>
                          <a:spcPct val="100000"/>
                        </a:lnSpc>
                      </a:pPr>
                      <a:r>
                        <a:rPr lang="en-CA" sz="1800" b="1" i="0" u="none" strike="noStrike" dirty="0">
                          <a:solidFill>
                            <a:srgbClr val="FFFFFF"/>
                          </a:solidFill>
                          <a:effectLst/>
                          <a:latin typeface="+mn-lt"/>
                        </a:rPr>
                        <a:t>Service</a:t>
                      </a:r>
                    </a:p>
                  </a:txBody>
                  <a:tcPr marL="9525" marR="9525" marT="9525" marB="0" anchor="ctr">
                    <a:lnL>
                      <a:noFill/>
                    </a:lnL>
                    <a:lnR>
                      <a:noFill/>
                    </a:lnR>
                    <a:lnT>
                      <a:noFill/>
                    </a:lnT>
                    <a:lnB>
                      <a:noFill/>
                    </a:lnB>
                    <a:solidFill>
                      <a:schemeClr val="tx2"/>
                    </a:solidFill>
                  </a:tcPr>
                </a:tc>
                <a:tc>
                  <a:txBody>
                    <a:bodyPr/>
                    <a:lstStyle/>
                    <a:p>
                      <a:pPr algn="ctr" rtl="0" fontAlgn="ctr">
                        <a:lnSpc>
                          <a:spcPct val="100000"/>
                        </a:lnSpc>
                      </a:pPr>
                      <a:r>
                        <a:rPr lang="en-CA" sz="1800" b="1" i="0" u="none" strike="noStrike" dirty="0">
                          <a:solidFill>
                            <a:srgbClr val="FFFFFF"/>
                          </a:solidFill>
                          <a:effectLst/>
                          <a:latin typeface="+mn-lt"/>
                        </a:rPr>
                        <a:t>Salary</a:t>
                      </a:r>
                    </a:p>
                  </a:txBody>
                  <a:tcPr marL="9525" marR="9525" marT="9525" marB="0" anchor="ctr">
                    <a:lnL>
                      <a:noFill/>
                    </a:lnL>
                    <a:lnR>
                      <a:noFill/>
                    </a:lnR>
                    <a:lnT>
                      <a:noFill/>
                    </a:lnT>
                    <a:lnB>
                      <a:noFill/>
                    </a:lnB>
                    <a:solidFill>
                      <a:schemeClr val="tx2"/>
                    </a:solidFill>
                  </a:tcPr>
                </a:tc>
                <a:tc>
                  <a:txBody>
                    <a:bodyPr/>
                    <a:lstStyle/>
                    <a:p>
                      <a:pPr algn="ctr" rtl="0" fontAlgn="ctr">
                        <a:lnSpc>
                          <a:spcPct val="100000"/>
                        </a:lnSpc>
                      </a:pPr>
                      <a:r>
                        <a:rPr lang="en-CA" sz="1800" b="1" i="0" u="none" strike="noStrike" dirty="0">
                          <a:solidFill>
                            <a:srgbClr val="FFFFFF"/>
                          </a:solidFill>
                          <a:effectLst/>
                          <a:latin typeface="+mn-lt"/>
                        </a:rPr>
                        <a:t>CPP Pensionable Salary</a:t>
                      </a:r>
                    </a:p>
                  </a:txBody>
                  <a:tcPr marL="9525" marR="9525" marT="9525" marB="0" anchor="ctr">
                    <a:lnL>
                      <a:noFill/>
                    </a:lnL>
                    <a:lnR>
                      <a:noFill/>
                    </a:lnR>
                    <a:lnT>
                      <a:noFill/>
                    </a:lnT>
                    <a:lnB>
                      <a:noFill/>
                    </a:lnB>
                    <a:solidFill>
                      <a:schemeClr val="tx2"/>
                    </a:solidFill>
                  </a:tcPr>
                </a:tc>
                <a:extLst>
                  <a:ext uri="{0D108BD9-81ED-4DB2-BD59-A6C34878D82A}">
                    <a16:rowId xmlns:a16="http://schemas.microsoft.com/office/drawing/2014/main" val="371897012"/>
                  </a:ext>
                </a:extLst>
              </a:tr>
              <a:tr h="468201">
                <a:tc>
                  <a:txBody>
                    <a:bodyPr/>
                    <a:lstStyle/>
                    <a:p>
                      <a:pPr algn="ctr" rtl="0" fontAlgn="ctr">
                        <a:lnSpc>
                          <a:spcPct val="100000"/>
                        </a:lnSpc>
                      </a:pPr>
                      <a:r>
                        <a:rPr lang="en-CA" sz="1800" b="1" i="0" u="none" strike="noStrike" dirty="0">
                          <a:solidFill>
                            <a:schemeClr val="bg2"/>
                          </a:solidFill>
                          <a:effectLst/>
                          <a:latin typeface="+mn-lt"/>
                        </a:rPr>
                        <a:t>2025</a:t>
                      </a:r>
                    </a:p>
                  </a:txBody>
                  <a:tcPr marL="9525" marR="9525" marT="9525" marB="0" anchor="ctr">
                    <a:lnL>
                      <a:noFill/>
                    </a:lnL>
                    <a:lnR>
                      <a:noFill/>
                    </a:lnR>
                    <a:lnT>
                      <a:noFill/>
                    </a:lnT>
                    <a:lnB>
                      <a:noFill/>
                    </a:lnB>
                  </a:tcPr>
                </a:tc>
                <a:tc>
                  <a:txBody>
                    <a:bodyPr/>
                    <a:lstStyle/>
                    <a:p>
                      <a:pPr algn="ctr" rtl="0" fontAlgn="ctr">
                        <a:lnSpc>
                          <a:spcPct val="100000"/>
                        </a:lnSpc>
                      </a:pPr>
                      <a:r>
                        <a:rPr lang="en-CA" sz="1800" b="1" i="0" u="none" strike="noStrike" dirty="0">
                          <a:solidFill>
                            <a:schemeClr val="bg2"/>
                          </a:solidFill>
                          <a:effectLst/>
                          <a:latin typeface="+mn-lt"/>
                        </a:rPr>
                        <a:t>0.5000</a:t>
                      </a:r>
                    </a:p>
                  </a:txBody>
                  <a:tcPr marL="9525" marR="9525" marT="9525" marB="0" anchor="ctr">
                    <a:lnL>
                      <a:noFill/>
                    </a:lnL>
                    <a:lnR>
                      <a:noFill/>
                    </a:lnR>
                    <a:lnT>
                      <a:noFill/>
                    </a:lnT>
                    <a:lnB>
                      <a:noFill/>
                    </a:lnB>
                  </a:tcPr>
                </a:tc>
                <a:tc>
                  <a:txBody>
                    <a:bodyPr/>
                    <a:lstStyle/>
                    <a:p>
                      <a:pPr algn="ctr" rtl="0" fontAlgn="ctr">
                        <a:lnSpc>
                          <a:spcPct val="100000"/>
                        </a:lnSpc>
                      </a:pPr>
                      <a:r>
                        <a:rPr lang="en-CA" sz="1800" b="1" i="0" u="none" strike="noStrike" dirty="0">
                          <a:solidFill>
                            <a:schemeClr val="bg2"/>
                          </a:solidFill>
                          <a:effectLst/>
                          <a:latin typeface="+mn-lt"/>
                        </a:rPr>
                        <a:t>$39,000</a:t>
                      </a:r>
                    </a:p>
                  </a:txBody>
                  <a:tcPr marL="9525" marR="9525" marT="9525" marB="0" anchor="ctr">
                    <a:lnL>
                      <a:noFill/>
                    </a:lnL>
                    <a:lnR>
                      <a:noFill/>
                    </a:lnR>
                    <a:lnT>
                      <a:noFill/>
                    </a:lnT>
                    <a:lnB>
                      <a:noFill/>
                    </a:lnB>
                  </a:tcPr>
                </a:tc>
                <a:tc>
                  <a:txBody>
                    <a:bodyPr/>
                    <a:lstStyle/>
                    <a:p>
                      <a:pPr algn="ctr" rtl="0" fontAlgn="ctr">
                        <a:lnSpc>
                          <a:spcPct val="100000"/>
                        </a:lnSpc>
                      </a:pPr>
                      <a:r>
                        <a:rPr lang="en-CA" sz="1800" b="1" i="0" u="none" strike="noStrike" dirty="0">
                          <a:solidFill>
                            <a:schemeClr val="bg2"/>
                          </a:solidFill>
                          <a:effectLst/>
                          <a:latin typeface="+mn-lt"/>
                        </a:rPr>
                        <a:t>$35,650</a:t>
                      </a:r>
                    </a:p>
                  </a:txBody>
                  <a:tcPr marL="9525" marR="9525" marT="9525" marB="0" anchor="ctr">
                    <a:lnL>
                      <a:noFill/>
                    </a:lnL>
                    <a:lnR>
                      <a:noFill/>
                    </a:lnR>
                    <a:lnT>
                      <a:noFill/>
                    </a:lnT>
                    <a:lnB>
                      <a:noFill/>
                    </a:lnB>
                  </a:tcPr>
                </a:tc>
                <a:extLst>
                  <a:ext uri="{0D108BD9-81ED-4DB2-BD59-A6C34878D82A}">
                    <a16:rowId xmlns:a16="http://schemas.microsoft.com/office/drawing/2014/main" val="2357620620"/>
                  </a:ext>
                </a:extLst>
              </a:tr>
              <a:tr h="468201">
                <a:tc>
                  <a:txBody>
                    <a:bodyPr/>
                    <a:lstStyle/>
                    <a:p>
                      <a:pPr algn="ctr" rtl="0" fontAlgn="ctr">
                        <a:lnSpc>
                          <a:spcPct val="100000"/>
                        </a:lnSpc>
                      </a:pPr>
                      <a:r>
                        <a:rPr lang="en-CA" sz="1800" b="1" i="0" u="none" strike="noStrike" dirty="0">
                          <a:solidFill>
                            <a:schemeClr val="bg2"/>
                          </a:solidFill>
                          <a:effectLst/>
                          <a:latin typeface="+mn-lt"/>
                        </a:rPr>
                        <a:t>2024</a:t>
                      </a:r>
                    </a:p>
                  </a:txBody>
                  <a:tcPr marL="9525" marR="9525" marT="9525" marB="0" anchor="ctr">
                    <a:lnL>
                      <a:noFill/>
                    </a:lnL>
                    <a:lnR>
                      <a:noFill/>
                    </a:lnR>
                    <a:lnT>
                      <a:noFill/>
                    </a:lnT>
                    <a:lnB>
                      <a:noFill/>
                    </a:lnB>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1.0000</a:t>
                      </a:r>
                    </a:p>
                  </a:txBody>
                  <a:tcPr marL="9525" marR="9525" marT="9525" marB="0" anchor="ctr">
                    <a:lnL>
                      <a:noFill/>
                    </a:lnL>
                    <a:lnR>
                      <a:noFill/>
                    </a:lnR>
                    <a:lnT>
                      <a:noFill/>
                    </a:lnT>
                    <a:lnB>
                      <a:noFill/>
                    </a:lnB>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$75,000</a:t>
                      </a:r>
                    </a:p>
                  </a:txBody>
                  <a:tcPr marL="9525" marR="9525" marT="9525" marB="0" anchor="ctr">
                    <a:lnL>
                      <a:noFill/>
                    </a:lnL>
                    <a:lnR>
                      <a:noFill/>
                    </a:lnR>
                    <a:lnT>
                      <a:noFill/>
                    </a:lnT>
                    <a:lnB>
                      <a:noFill/>
                    </a:lnB>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$68,500</a:t>
                      </a:r>
                    </a:p>
                  </a:txBody>
                  <a:tcPr marL="9525" marR="9525" marT="9525" marB="0"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4011490726"/>
                  </a:ext>
                </a:extLst>
              </a:tr>
              <a:tr h="468201">
                <a:tc>
                  <a:txBody>
                    <a:bodyPr/>
                    <a:lstStyle/>
                    <a:p>
                      <a:pPr algn="ctr" rtl="0" fontAlgn="ctr">
                        <a:lnSpc>
                          <a:spcPct val="100000"/>
                        </a:lnSpc>
                      </a:pPr>
                      <a:r>
                        <a:rPr lang="en-CA" sz="1800" b="1" i="0" u="none" strike="noStrike" dirty="0">
                          <a:solidFill>
                            <a:schemeClr val="bg2"/>
                          </a:solidFill>
                          <a:effectLst/>
                          <a:latin typeface="+mn-lt"/>
                        </a:rPr>
                        <a:t>2023</a:t>
                      </a:r>
                    </a:p>
                  </a:txBody>
                  <a:tcPr marL="9525" marR="9525" marT="9525" marB="0" anchor="ctr">
                    <a:lnL>
                      <a:noFill/>
                    </a:lnL>
                    <a:lnR>
                      <a:noFill/>
                    </a:lnR>
                    <a:lnT>
                      <a:noFill/>
                    </a:lnT>
                    <a:lnB>
                      <a:noFill/>
                    </a:lnB>
                  </a:tcPr>
                </a:tc>
                <a:tc>
                  <a:txBody>
                    <a:bodyPr/>
                    <a:lstStyle/>
                    <a:p>
                      <a:pPr algn="ctr" rtl="0" fontAlgn="ctr">
                        <a:lnSpc>
                          <a:spcPct val="100000"/>
                        </a:lnSpc>
                      </a:pPr>
                      <a:r>
                        <a:rPr lang="en-CA" sz="1800" b="1" i="0" u="none" strike="noStrike" dirty="0">
                          <a:solidFill>
                            <a:schemeClr val="bg2"/>
                          </a:solidFill>
                          <a:effectLst/>
                          <a:latin typeface="+mn-lt"/>
                        </a:rPr>
                        <a:t>1.0000</a:t>
                      </a:r>
                    </a:p>
                  </a:txBody>
                  <a:tcPr marL="9525" marR="9525" marT="9525" marB="0" anchor="ctr">
                    <a:lnL>
                      <a:noFill/>
                    </a:lnL>
                    <a:lnR>
                      <a:noFill/>
                    </a:lnR>
                    <a:lnT>
                      <a:noFill/>
                    </a:lnT>
                    <a:lnB>
                      <a:noFill/>
                    </a:lnB>
                  </a:tcPr>
                </a:tc>
                <a:tc>
                  <a:txBody>
                    <a:bodyPr/>
                    <a:lstStyle/>
                    <a:p>
                      <a:pPr algn="ctr" rtl="0" fontAlgn="ctr">
                        <a:lnSpc>
                          <a:spcPct val="100000"/>
                        </a:lnSpc>
                      </a:pPr>
                      <a:r>
                        <a:rPr lang="en-CA" sz="1800" b="1" i="0" u="none" strike="noStrike" dirty="0">
                          <a:solidFill>
                            <a:schemeClr val="bg2"/>
                          </a:solidFill>
                          <a:effectLst/>
                          <a:latin typeface="+mn-lt"/>
                        </a:rPr>
                        <a:t>$71,000</a:t>
                      </a:r>
                    </a:p>
                  </a:txBody>
                  <a:tcPr marL="9525" marR="9525" marT="9525" marB="0" anchor="ctr">
                    <a:lnL>
                      <a:noFill/>
                    </a:lnL>
                    <a:lnR>
                      <a:noFill/>
                    </a:lnR>
                    <a:lnT>
                      <a:noFill/>
                    </a:lnT>
                    <a:lnB>
                      <a:noFill/>
                    </a:lnB>
                  </a:tcPr>
                </a:tc>
                <a:tc>
                  <a:txBody>
                    <a:bodyPr/>
                    <a:lstStyle/>
                    <a:p>
                      <a:pPr algn="ctr" rtl="0" fontAlgn="ctr">
                        <a:lnSpc>
                          <a:spcPct val="100000"/>
                        </a:lnSpc>
                      </a:pPr>
                      <a:r>
                        <a:rPr lang="en-CA" sz="1800" b="1" i="0" u="none" strike="noStrike" dirty="0">
                          <a:solidFill>
                            <a:schemeClr val="bg2"/>
                          </a:solidFill>
                          <a:effectLst/>
                          <a:latin typeface="+mn-lt"/>
                        </a:rPr>
                        <a:t>$66,600</a:t>
                      </a:r>
                    </a:p>
                  </a:txBody>
                  <a:tcPr marL="9525" marR="9525" marT="9525" marB="0" anchor="ctr">
                    <a:lnL>
                      <a:noFill/>
                    </a:lnL>
                    <a:lnR>
                      <a:noFill/>
                    </a:lnR>
                    <a:lnT>
                      <a:noFill/>
                    </a:lnT>
                    <a:lnB>
                      <a:noFill/>
                    </a:lnB>
                  </a:tcPr>
                </a:tc>
                <a:extLst>
                  <a:ext uri="{0D108BD9-81ED-4DB2-BD59-A6C34878D82A}">
                    <a16:rowId xmlns:a16="http://schemas.microsoft.com/office/drawing/2014/main" val="2165582265"/>
                  </a:ext>
                </a:extLst>
              </a:tr>
              <a:tr h="468201">
                <a:tc>
                  <a:txBody>
                    <a:bodyPr/>
                    <a:lstStyle/>
                    <a:p>
                      <a:pPr algn="ctr" rtl="0" fontAlgn="ctr">
                        <a:lnSpc>
                          <a:spcPct val="100000"/>
                        </a:lnSpc>
                      </a:pPr>
                      <a:r>
                        <a:rPr lang="en-CA" sz="1800" b="1" i="0" u="none" strike="noStrike" dirty="0">
                          <a:solidFill>
                            <a:schemeClr val="bg2"/>
                          </a:solidFill>
                          <a:effectLst/>
                          <a:latin typeface="+mn-lt"/>
                        </a:rPr>
                        <a:t>2022</a:t>
                      </a:r>
                    </a:p>
                  </a:txBody>
                  <a:tcPr marL="9525" marR="9525" marT="9525" marB="0" anchor="ctr">
                    <a:lnL>
                      <a:noFill/>
                    </a:lnL>
                    <a:lnR>
                      <a:noFill/>
                    </a:lnR>
                    <a:lnT>
                      <a:noFill/>
                    </a:lnT>
                    <a:lnB>
                      <a:noFill/>
                    </a:lnB>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1.0000</a:t>
                      </a:r>
                    </a:p>
                  </a:txBody>
                  <a:tcPr marL="9525" marR="9525" marT="9525" marB="0" anchor="ctr">
                    <a:lnL>
                      <a:noFill/>
                    </a:lnL>
                    <a:lnR>
                      <a:noFill/>
                    </a:lnR>
                    <a:lnT>
                      <a:noFill/>
                    </a:lnT>
                    <a:lnB>
                      <a:noFill/>
                    </a:lnB>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$65,000</a:t>
                      </a:r>
                    </a:p>
                  </a:txBody>
                  <a:tcPr marL="9525" marR="9525" marT="9525" marB="0" anchor="ctr">
                    <a:lnL>
                      <a:noFill/>
                    </a:lnL>
                    <a:lnR>
                      <a:noFill/>
                    </a:lnR>
                    <a:lnT>
                      <a:noFill/>
                    </a:lnT>
                    <a:lnB>
                      <a:noFill/>
                    </a:lnB>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$64,900</a:t>
                      </a:r>
                    </a:p>
                  </a:txBody>
                  <a:tcPr marL="9525" marR="9525" marT="9525" marB="0"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528405601"/>
                  </a:ext>
                </a:extLst>
              </a:tr>
              <a:tr h="468201">
                <a:tc>
                  <a:txBody>
                    <a:bodyPr/>
                    <a:lstStyle/>
                    <a:p>
                      <a:pPr algn="ctr" rtl="0" fontAlgn="ctr">
                        <a:lnSpc>
                          <a:spcPct val="100000"/>
                        </a:lnSpc>
                      </a:pPr>
                      <a:r>
                        <a:rPr lang="en-CA" sz="1800" b="1" i="0" u="none" strike="noStrike" dirty="0">
                          <a:solidFill>
                            <a:schemeClr val="bg2"/>
                          </a:solidFill>
                          <a:effectLst/>
                          <a:latin typeface="+mn-lt"/>
                        </a:rPr>
                        <a:t>2021</a:t>
                      </a:r>
                    </a:p>
                  </a:txBody>
                  <a:tcPr marL="9525" marR="9525" marT="9525" marB="0" anchor="ctr">
                    <a:lnL>
                      <a:noFill/>
                    </a:lnL>
                    <a:lnR>
                      <a:noFill/>
                    </a:lnR>
                    <a:lnT>
                      <a:noFill/>
                    </a:lnT>
                    <a:lnB>
                      <a:noFill/>
                    </a:lnB>
                  </a:tcPr>
                </a:tc>
                <a:tc>
                  <a:txBody>
                    <a:bodyPr/>
                    <a:lstStyle/>
                    <a:p>
                      <a:pPr algn="ctr" rtl="0" fontAlgn="ctr">
                        <a:lnSpc>
                          <a:spcPct val="100000"/>
                        </a:lnSpc>
                      </a:pPr>
                      <a:r>
                        <a:rPr lang="en-CA" sz="1800" b="1" i="0" u="none" strike="noStrike" dirty="0">
                          <a:solidFill>
                            <a:schemeClr val="bg2"/>
                          </a:solidFill>
                          <a:effectLst/>
                          <a:latin typeface="+mn-lt"/>
                        </a:rPr>
                        <a:t>1.0000</a:t>
                      </a:r>
                    </a:p>
                  </a:txBody>
                  <a:tcPr marL="9525" marR="9525" marT="9525" marB="0" anchor="ctr">
                    <a:lnL>
                      <a:noFill/>
                    </a:lnL>
                    <a:lnR>
                      <a:noFill/>
                    </a:lnR>
                    <a:lnT>
                      <a:noFill/>
                    </a:lnT>
                    <a:lnB>
                      <a:noFill/>
                    </a:lnB>
                  </a:tcPr>
                </a:tc>
                <a:tc>
                  <a:txBody>
                    <a:bodyPr/>
                    <a:lstStyle/>
                    <a:p>
                      <a:pPr algn="ctr" rtl="0" fontAlgn="ctr">
                        <a:lnSpc>
                          <a:spcPct val="100000"/>
                        </a:lnSpc>
                      </a:pPr>
                      <a:r>
                        <a:rPr lang="en-CA" sz="1800" b="1" i="0" u="none" strike="noStrike" dirty="0">
                          <a:solidFill>
                            <a:schemeClr val="bg2"/>
                          </a:solidFill>
                          <a:effectLst/>
                          <a:latin typeface="+mn-lt"/>
                        </a:rPr>
                        <a:t>$64,000</a:t>
                      </a:r>
                    </a:p>
                  </a:txBody>
                  <a:tcPr marL="9525" marR="9525" marT="9525" marB="0" anchor="ctr">
                    <a:lnL>
                      <a:noFill/>
                    </a:lnL>
                    <a:lnR>
                      <a:noFill/>
                    </a:lnR>
                    <a:lnT>
                      <a:noFill/>
                    </a:lnT>
                    <a:lnB>
                      <a:noFill/>
                    </a:lnB>
                  </a:tcPr>
                </a:tc>
                <a:tc>
                  <a:txBody>
                    <a:bodyPr/>
                    <a:lstStyle/>
                    <a:p>
                      <a:pPr algn="ctr" rtl="0" fontAlgn="ctr">
                        <a:lnSpc>
                          <a:spcPct val="100000"/>
                        </a:lnSpc>
                      </a:pPr>
                      <a:r>
                        <a:rPr lang="en-CA" sz="1800" b="1" i="0" u="none" strike="noStrike" dirty="0">
                          <a:solidFill>
                            <a:schemeClr val="bg2"/>
                          </a:solidFill>
                          <a:effectLst/>
                          <a:latin typeface="+mn-lt"/>
                        </a:rPr>
                        <a:t>$61,600</a:t>
                      </a:r>
                    </a:p>
                  </a:txBody>
                  <a:tcPr marL="9525" marR="9525" marT="9525" marB="0" anchor="ctr">
                    <a:lnL>
                      <a:noFill/>
                    </a:lnL>
                    <a:lnR>
                      <a:noFill/>
                    </a:lnR>
                    <a:lnT>
                      <a:noFill/>
                    </a:lnT>
                    <a:lnB>
                      <a:noFill/>
                    </a:lnB>
                  </a:tcPr>
                </a:tc>
                <a:extLst>
                  <a:ext uri="{0D108BD9-81ED-4DB2-BD59-A6C34878D82A}">
                    <a16:rowId xmlns:a16="http://schemas.microsoft.com/office/drawing/2014/main" val="3223951943"/>
                  </a:ext>
                </a:extLst>
              </a:tr>
              <a:tr h="468201">
                <a:tc>
                  <a:txBody>
                    <a:bodyPr/>
                    <a:lstStyle/>
                    <a:p>
                      <a:pPr algn="ctr" rtl="0" fontAlgn="ctr">
                        <a:lnSpc>
                          <a:spcPct val="100000"/>
                        </a:lnSpc>
                      </a:pPr>
                      <a:r>
                        <a:rPr lang="en-CA" sz="1800" b="1" i="0" u="none" strike="noStrike" dirty="0">
                          <a:solidFill>
                            <a:schemeClr val="bg2"/>
                          </a:solidFill>
                          <a:effectLst/>
                          <a:latin typeface="+mn-lt"/>
                        </a:rPr>
                        <a:t>2020</a:t>
                      </a:r>
                    </a:p>
                  </a:txBody>
                  <a:tcPr marL="9525" marR="9525" marT="9525" marB="0" anchor="ctr">
                    <a:lnL>
                      <a:noFill/>
                    </a:lnL>
                    <a:lnR>
                      <a:noFill/>
                    </a:lnR>
                    <a:lnT>
                      <a:noFill/>
                    </a:lnT>
                    <a:lnB>
                      <a:noFill/>
                    </a:lnB>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0.5000</a:t>
                      </a:r>
                    </a:p>
                  </a:txBody>
                  <a:tcPr marL="9525" marR="9525" marT="9525" marB="0" anchor="ctr">
                    <a:lnL>
                      <a:noFill/>
                    </a:lnL>
                    <a:lnR>
                      <a:noFill/>
                    </a:lnR>
                    <a:lnT>
                      <a:noFill/>
                    </a:lnT>
                    <a:lnB>
                      <a:noFill/>
                    </a:lnB>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$30,000</a:t>
                      </a:r>
                    </a:p>
                  </a:txBody>
                  <a:tcPr marL="9525" marR="9525" marT="9525" marB="0" anchor="ctr">
                    <a:lnL>
                      <a:noFill/>
                    </a:lnL>
                    <a:lnR>
                      <a:noFill/>
                    </a:lnR>
                    <a:lnT>
                      <a:noFill/>
                    </a:lnT>
                    <a:lnB>
                      <a:noFill/>
                    </a:lnB>
                    <a:solidFill>
                      <a:schemeClr val="bg2">
                        <a:lumMod val="20000"/>
                        <a:lumOff val="80000"/>
                      </a:schemeClr>
                    </a:solidFill>
                  </a:tcPr>
                </a:tc>
                <a:tc>
                  <a:txBody>
                    <a:bodyPr/>
                    <a:lstStyle/>
                    <a:p>
                      <a:pPr algn="ctr" rtl="0" fontAlgn="ctr">
                        <a:lnSpc>
                          <a:spcPct val="100000"/>
                        </a:lnSpc>
                      </a:pPr>
                      <a:r>
                        <a:rPr lang="en-CA" sz="1800" b="1" i="0" u="none" strike="noStrike" dirty="0">
                          <a:solidFill>
                            <a:schemeClr val="bg2"/>
                          </a:solidFill>
                          <a:effectLst/>
                          <a:latin typeface="+mn-lt"/>
                        </a:rPr>
                        <a:t>$29,350</a:t>
                      </a:r>
                    </a:p>
                  </a:txBody>
                  <a:tcPr marL="9525" marR="9525" marT="9525" marB="0"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179345949"/>
                  </a:ext>
                </a:extLst>
              </a:tr>
              <a:tr h="537566">
                <a:tc>
                  <a:txBody>
                    <a:bodyPr/>
                    <a:lstStyle/>
                    <a:p>
                      <a:pPr algn="ctr" rtl="0" fontAlgn="ctr">
                        <a:lnSpc>
                          <a:spcPct val="100000"/>
                        </a:lnSpc>
                      </a:pPr>
                      <a:r>
                        <a:rPr lang="en-CA" sz="1600" b="0" i="0" u="none" strike="noStrike" dirty="0">
                          <a:solidFill>
                            <a:srgbClr val="FFFFFF"/>
                          </a:solidFill>
                          <a:effectLst/>
                          <a:latin typeface="+mn-lt"/>
                        </a:rPr>
                        <a:t>Average</a:t>
                      </a:r>
                      <a:endParaRPr lang="en-CA" sz="1200" b="0" i="0" u="none" strike="noStrike" dirty="0">
                        <a:solidFill>
                          <a:srgbClr val="FFFFFF"/>
                        </a:solidFill>
                        <a:effectLst/>
                        <a:latin typeface="+mn-lt"/>
                      </a:endParaRPr>
                    </a:p>
                  </a:txBody>
                  <a:tcPr marL="9525" marR="9525" marT="9525" marB="0" anchor="ctr">
                    <a:lnL>
                      <a:noFill/>
                    </a:lnL>
                    <a:lnR>
                      <a:noFill/>
                    </a:lnR>
                    <a:lnT>
                      <a:noFill/>
                    </a:lnT>
                    <a:lnB>
                      <a:noFill/>
                    </a:lnB>
                    <a:solidFill>
                      <a:schemeClr val="tx2"/>
                    </a:solidFill>
                  </a:tcPr>
                </a:tc>
                <a:tc>
                  <a:txBody>
                    <a:bodyPr/>
                    <a:lstStyle/>
                    <a:p>
                      <a:pPr algn="ctr" fontAlgn="ctr">
                        <a:lnSpc>
                          <a:spcPct val="100000"/>
                        </a:lnSpc>
                      </a:pPr>
                      <a:r>
                        <a:rPr lang="en-CA" sz="1800" b="0" i="0" u="none" strike="noStrike" dirty="0">
                          <a:solidFill>
                            <a:srgbClr val="000000"/>
                          </a:solidFill>
                          <a:effectLst/>
                          <a:latin typeface="+mn-lt"/>
                        </a:rPr>
                        <a:t> </a:t>
                      </a:r>
                    </a:p>
                  </a:txBody>
                  <a:tcPr marL="85725" marR="9525" marT="9525" marB="0" anchor="ctr">
                    <a:lnL>
                      <a:noFill/>
                    </a:lnL>
                    <a:lnR>
                      <a:noFill/>
                    </a:lnR>
                    <a:lnT>
                      <a:noFill/>
                    </a:lnT>
                    <a:lnB>
                      <a:noFill/>
                    </a:lnB>
                    <a:solidFill>
                      <a:schemeClr val="tx2"/>
                    </a:solidFill>
                  </a:tcPr>
                </a:tc>
                <a:tc>
                  <a:txBody>
                    <a:bodyPr/>
                    <a:lstStyle/>
                    <a:p>
                      <a:pPr algn="ctr" rtl="0" fontAlgn="ctr">
                        <a:lnSpc>
                          <a:spcPct val="100000"/>
                        </a:lnSpc>
                      </a:pPr>
                      <a:r>
                        <a:rPr lang="en-CA" sz="1800" b="1" i="0" u="none" strike="noStrike" dirty="0">
                          <a:solidFill>
                            <a:srgbClr val="FFFFFF"/>
                          </a:solidFill>
                          <a:effectLst/>
                          <a:latin typeface="+mn-lt"/>
                        </a:rPr>
                        <a:t>$68,800</a:t>
                      </a:r>
                    </a:p>
                  </a:txBody>
                  <a:tcPr marL="9525" marR="9525" marT="9525" marB="0" anchor="ctr">
                    <a:lnL>
                      <a:noFill/>
                    </a:lnL>
                    <a:lnR>
                      <a:noFill/>
                    </a:lnR>
                    <a:lnT>
                      <a:noFill/>
                    </a:lnT>
                    <a:lnB>
                      <a:noFill/>
                    </a:lnB>
                    <a:solidFill>
                      <a:schemeClr val="tx2"/>
                    </a:solidFill>
                  </a:tcPr>
                </a:tc>
                <a:tc>
                  <a:txBody>
                    <a:bodyPr/>
                    <a:lstStyle/>
                    <a:p>
                      <a:pPr algn="ctr" rtl="0" fontAlgn="ctr">
                        <a:lnSpc>
                          <a:spcPct val="100000"/>
                        </a:lnSpc>
                      </a:pPr>
                      <a:r>
                        <a:rPr lang="en-CA" sz="1800" b="1" i="0" u="none" strike="noStrike" dirty="0">
                          <a:solidFill>
                            <a:srgbClr val="FFFFFF"/>
                          </a:solidFill>
                          <a:effectLst/>
                          <a:latin typeface="+mn-lt"/>
                        </a:rPr>
                        <a:t>$65,320</a:t>
                      </a:r>
                    </a:p>
                  </a:txBody>
                  <a:tcPr marL="9525" marR="9525" marT="9525" marB="0" anchor="ctr">
                    <a:lnL>
                      <a:noFill/>
                    </a:lnL>
                    <a:lnR>
                      <a:noFill/>
                    </a:lnR>
                    <a:lnT>
                      <a:noFill/>
                    </a:lnT>
                    <a:lnB>
                      <a:noFill/>
                    </a:lnB>
                    <a:solidFill>
                      <a:schemeClr val="tx2"/>
                    </a:solidFill>
                  </a:tcPr>
                </a:tc>
                <a:extLst>
                  <a:ext uri="{0D108BD9-81ED-4DB2-BD59-A6C34878D82A}">
                    <a16:rowId xmlns:a16="http://schemas.microsoft.com/office/drawing/2014/main" val="1587111071"/>
                  </a:ext>
                </a:extLst>
              </a:tr>
            </a:tbl>
          </a:graphicData>
        </a:graphic>
      </p:graphicFrame>
      <p:sp>
        <p:nvSpPr>
          <p:cNvPr id="3" name="Rectangle 2">
            <a:extLst>
              <a:ext uri="{FF2B5EF4-FFF2-40B4-BE49-F238E27FC236}">
                <a16:creationId xmlns:a16="http://schemas.microsoft.com/office/drawing/2014/main" id="{EF9E2EFC-29F3-AFEE-350A-2C9C9BFCB1E5}"/>
              </a:ext>
            </a:extLst>
          </p:cNvPr>
          <p:cNvSpPr/>
          <p:nvPr/>
        </p:nvSpPr>
        <p:spPr bwMode="auto">
          <a:xfrm>
            <a:off x="2806500" y="5034501"/>
            <a:ext cx="1137247" cy="660053"/>
          </a:xfrm>
          <a:prstGeom prst="rect">
            <a:avLst/>
          </a:prstGeom>
          <a:noFill/>
          <a:ln w="28575">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baseline="-25000" dirty="0">
              <a:solidFill>
                <a:schemeClr val="tx1"/>
              </a:solidFill>
              <a:latin typeface="Calibri" panose="020F0502020204030204" pitchFamily="34" charset="0"/>
            </a:endParaRPr>
          </a:p>
        </p:txBody>
      </p:sp>
      <p:sp>
        <p:nvSpPr>
          <p:cNvPr id="4" name="Rectangle 3">
            <a:extLst>
              <a:ext uri="{FF2B5EF4-FFF2-40B4-BE49-F238E27FC236}">
                <a16:creationId xmlns:a16="http://schemas.microsoft.com/office/drawing/2014/main" id="{471CF6C6-805E-4FE8-55A9-DA04461731F4}"/>
              </a:ext>
            </a:extLst>
          </p:cNvPr>
          <p:cNvSpPr/>
          <p:nvPr/>
        </p:nvSpPr>
        <p:spPr bwMode="auto">
          <a:xfrm>
            <a:off x="8360220" y="5080667"/>
            <a:ext cx="1137247" cy="660053"/>
          </a:xfrm>
          <a:prstGeom prst="rect">
            <a:avLst/>
          </a:prstGeom>
          <a:noFill/>
          <a:ln w="28575">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baseline="-25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43645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F549-AFF2-0C56-E85C-4C2FFCF93BA9}"/>
              </a:ext>
            </a:extLst>
          </p:cNvPr>
          <p:cNvSpPr>
            <a:spLocks noGrp="1"/>
          </p:cNvSpPr>
          <p:nvPr>
            <p:ph type="title"/>
          </p:nvPr>
        </p:nvSpPr>
        <p:spPr>
          <a:xfrm>
            <a:off x="291192" y="132526"/>
            <a:ext cx="8686800" cy="1143000"/>
          </a:xfrm>
        </p:spPr>
        <p:txBody>
          <a:bodyPr>
            <a:normAutofit/>
          </a:bodyPr>
          <a:lstStyle/>
          <a:p>
            <a:r>
              <a:rPr lang="en-US" sz="3600" b="1" dirty="0">
                <a:latin typeface="+mj-lt"/>
                <a:cs typeface="Calibri" panose="020F0502020204030204" pitchFamily="34" charset="0"/>
              </a:rPr>
              <a:t>Increasing Pensionable Service</a:t>
            </a:r>
            <a:endParaRPr lang="en-CA" sz="3600" b="1" dirty="0">
              <a:latin typeface="+mj-lt"/>
              <a:cs typeface="Calibri" panose="020F0502020204030204" pitchFamily="34" charset="0"/>
            </a:endParaRPr>
          </a:p>
        </p:txBody>
      </p:sp>
      <p:sp>
        <p:nvSpPr>
          <p:cNvPr id="3" name="Content Placeholder 2">
            <a:extLst>
              <a:ext uri="{FF2B5EF4-FFF2-40B4-BE49-F238E27FC236}">
                <a16:creationId xmlns:a16="http://schemas.microsoft.com/office/drawing/2014/main" id="{3E906ECD-3F82-C8EF-80A2-BE09FDED82BF}"/>
              </a:ext>
            </a:extLst>
          </p:cNvPr>
          <p:cNvSpPr>
            <a:spLocks noGrp="1"/>
          </p:cNvSpPr>
          <p:nvPr>
            <p:ph idx="1"/>
          </p:nvPr>
        </p:nvSpPr>
        <p:spPr>
          <a:xfrm>
            <a:off x="808264" y="1363632"/>
            <a:ext cx="9128838" cy="4579967"/>
          </a:xfrm>
        </p:spPr>
        <p:txBody>
          <a:bodyPr>
            <a:normAutofit/>
          </a:bodyPr>
          <a:lstStyle/>
          <a:p>
            <a:pPr>
              <a:lnSpc>
                <a:spcPct val="150000"/>
              </a:lnSpc>
              <a:buFont typeface="Calibri" panose="020F0502020204030204" pitchFamily="34" charset="0"/>
              <a:buChar char="‒"/>
            </a:pPr>
            <a:r>
              <a:rPr lang="en-US" altLang="en-US" sz="2400" dirty="0">
                <a:latin typeface="+mn-lt"/>
                <a:cs typeface="Calibri" panose="020F0502020204030204" pitchFamily="34" charset="0"/>
              </a:rPr>
              <a:t>Prior Non-Pensionable Employment (PNE)</a:t>
            </a:r>
          </a:p>
          <a:p>
            <a:pPr lvl="1">
              <a:lnSpc>
                <a:spcPct val="150000"/>
              </a:lnSpc>
              <a:buFont typeface="Arial" panose="020B0604020202020204" pitchFamily="34" charset="0"/>
              <a:buChar char="•"/>
            </a:pPr>
            <a:r>
              <a:rPr lang="en-US" altLang="en-US" sz="2400" dirty="0">
                <a:latin typeface="+mn-lt"/>
                <a:cs typeface="Calibri" panose="020F0502020204030204" pitchFamily="34" charset="0"/>
              </a:rPr>
              <a:t>Service before January 1, 1984</a:t>
            </a:r>
          </a:p>
          <a:p>
            <a:pPr>
              <a:lnSpc>
                <a:spcPct val="150000"/>
              </a:lnSpc>
              <a:buFont typeface="Calibri" panose="020F0502020204030204" pitchFamily="34" charset="0"/>
              <a:buChar char="‒"/>
            </a:pPr>
            <a:r>
              <a:rPr lang="en-US" altLang="en-US" sz="2400" dirty="0">
                <a:latin typeface="+mn-lt"/>
                <a:cs typeface="Calibri" panose="020F0502020204030204" pitchFamily="34" charset="0"/>
              </a:rPr>
              <a:t>Service Transfer/Reciprocal Transfer Agreements (RTA)</a:t>
            </a:r>
          </a:p>
          <a:p>
            <a:pPr>
              <a:lnSpc>
                <a:spcPct val="150000"/>
              </a:lnSpc>
              <a:buFont typeface="Calibri" panose="020F0502020204030204" pitchFamily="34" charset="0"/>
              <a:buChar char="‒"/>
            </a:pPr>
            <a:r>
              <a:rPr lang="en-US" altLang="en-US" sz="2400" dirty="0">
                <a:latin typeface="+mn-lt"/>
                <a:cs typeface="Calibri" panose="020F0502020204030204" pitchFamily="34" charset="0"/>
              </a:rPr>
              <a:t>Prior Service - Reinstatement </a:t>
            </a:r>
          </a:p>
          <a:p>
            <a:pPr>
              <a:lnSpc>
                <a:spcPct val="150000"/>
              </a:lnSpc>
              <a:buFont typeface="Calibri" panose="020F0502020204030204" pitchFamily="34" charset="0"/>
              <a:buChar char="‒"/>
            </a:pPr>
            <a:r>
              <a:rPr lang="en-US" altLang="en-US" sz="2400" dirty="0">
                <a:latin typeface="+mn-lt"/>
                <a:cs typeface="Calibri" panose="020F0502020204030204" pitchFamily="34" charset="0"/>
              </a:rPr>
              <a:t>Reduced Hours in Last Five Years of Employment</a:t>
            </a:r>
          </a:p>
          <a:p>
            <a:pPr>
              <a:lnSpc>
                <a:spcPct val="150000"/>
              </a:lnSpc>
              <a:buFont typeface="Calibri" panose="020F0502020204030204" pitchFamily="34" charset="0"/>
              <a:buChar char="‒"/>
            </a:pPr>
            <a:r>
              <a:rPr lang="en-US" altLang="en-US" sz="2400" dirty="0">
                <a:latin typeface="+mn-lt"/>
                <a:cs typeface="Calibri" panose="020F0502020204030204" pitchFamily="34" charset="0"/>
              </a:rPr>
              <a:t>Special Service Buy Back (SSBB)</a:t>
            </a:r>
          </a:p>
          <a:p>
            <a:pPr>
              <a:lnSpc>
                <a:spcPct val="150000"/>
              </a:lnSpc>
              <a:buClr>
                <a:srgbClr val="003399"/>
              </a:buClr>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endParaRPr lang="en-CA" dirty="0"/>
          </a:p>
        </p:txBody>
      </p:sp>
      <p:sp>
        <p:nvSpPr>
          <p:cNvPr id="5" name="TextBox 4">
            <a:extLst>
              <a:ext uri="{FF2B5EF4-FFF2-40B4-BE49-F238E27FC236}">
                <a16:creationId xmlns:a16="http://schemas.microsoft.com/office/drawing/2014/main" id="{2027544A-E92F-B917-0AEE-E8ABE3E2CB44}"/>
              </a:ext>
            </a:extLst>
          </p:cNvPr>
          <p:cNvSpPr txBox="1"/>
          <p:nvPr/>
        </p:nvSpPr>
        <p:spPr>
          <a:xfrm>
            <a:off x="2165299" y="5662373"/>
            <a:ext cx="4542740" cy="830997"/>
          </a:xfrm>
          <a:prstGeom prst="rect">
            <a:avLst/>
          </a:prstGeom>
          <a:noFill/>
          <a:ln w="28575">
            <a:solidFill>
              <a:schemeClr val="accent2"/>
            </a:solidFill>
          </a:ln>
        </p:spPr>
        <p:txBody>
          <a:bodyPr wrap="square" rtlCol="0">
            <a:spAutoFit/>
          </a:bodyPr>
          <a:lstStyle/>
          <a:p>
            <a:pPr algn="ctr"/>
            <a:r>
              <a:rPr lang="en-US" sz="2400" b="1" i="1" dirty="0">
                <a:solidFill>
                  <a:schemeClr val="accent2"/>
                </a:solidFill>
                <a:latin typeface="+mj-lt"/>
                <a:cs typeface="Calibri" panose="020F0502020204030204" pitchFamily="34" charset="0"/>
              </a:rPr>
              <a:t>Purchasing Service </a:t>
            </a:r>
          </a:p>
          <a:p>
            <a:pPr algn="ctr"/>
            <a:r>
              <a:rPr lang="en-US" sz="2400" b="1" dirty="0">
                <a:solidFill>
                  <a:schemeClr val="accent2"/>
                </a:solidFill>
                <a:latin typeface="+mj-lt"/>
                <a:cs typeface="Calibri" panose="020F0502020204030204" pitchFamily="34" charset="0"/>
              </a:rPr>
              <a:t>video segment available</a:t>
            </a:r>
          </a:p>
        </p:txBody>
      </p:sp>
    </p:spTree>
    <p:extLst>
      <p:ext uri="{BB962C8B-B14F-4D97-AF65-F5344CB8AC3E}">
        <p14:creationId xmlns:p14="http://schemas.microsoft.com/office/powerpoint/2010/main" val="2988933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69703" y="0"/>
            <a:ext cx="7714763" cy="10668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chorCtr="1">
            <a:normAutofit/>
          </a:bodyPr>
          <a:lstStyle/>
          <a:p>
            <a:r>
              <a:rPr lang="en-US" altLang="en-US" sz="3600" b="1" dirty="0">
                <a:latin typeface="+mj-lt"/>
                <a:cs typeface="Calibri" panose="020F0502020204030204" pitchFamily="34" charset="0"/>
              </a:rPr>
              <a:t>Special Service Buy Back</a:t>
            </a:r>
          </a:p>
        </p:txBody>
      </p:sp>
      <p:sp>
        <p:nvSpPr>
          <p:cNvPr id="146435" name="Rectangle 3"/>
          <p:cNvSpPr>
            <a:spLocks noGrp="1" noChangeArrowheads="1"/>
          </p:cNvSpPr>
          <p:nvPr>
            <p:ph type="body" idx="1"/>
          </p:nvPr>
        </p:nvSpPr>
        <p:spPr>
          <a:xfrm>
            <a:off x="874219" y="1252913"/>
            <a:ext cx="9574764" cy="51054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nSpc>
                <a:spcPct val="80000"/>
              </a:lnSpc>
              <a:buClr>
                <a:srgbClr val="000099"/>
              </a:buClr>
            </a:pPr>
            <a:r>
              <a:rPr lang="en-US" altLang="en-US" sz="2000" dirty="0">
                <a:latin typeface="+mn-lt"/>
                <a:cs typeface="Calibri" panose="020F0502020204030204" pitchFamily="34" charset="0"/>
              </a:rPr>
              <a:t>May purchase prior periods of non-pensionable service and periods of leave or lay-off.</a:t>
            </a:r>
          </a:p>
          <a:p>
            <a:pPr marL="287338" indent="-287338">
              <a:lnSpc>
                <a:spcPct val="80000"/>
              </a:lnSpc>
              <a:buClr>
                <a:srgbClr val="000099"/>
              </a:buClr>
            </a:pPr>
            <a:endParaRPr lang="en-US" altLang="en-US" sz="2000" dirty="0">
              <a:latin typeface="+mn-lt"/>
              <a:cs typeface="Calibri" panose="020F0502020204030204" pitchFamily="34" charset="0"/>
            </a:endParaRPr>
          </a:p>
          <a:p>
            <a:pPr>
              <a:lnSpc>
                <a:spcPct val="80000"/>
              </a:lnSpc>
            </a:pPr>
            <a:r>
              <a:rPr lang="en-US" altLang="en-US" sz="2000" dirty="0">
                <a:latin typeface="+mn-lt"/>
                <a:cs typeface="Calibri" panose="020F0502020204030204" pitchFamily="34" charset="0"/>
              </a:rPr>
              <a:t>Terms and Conditions</a:t>
            </a:r>
          </a:p>
          <a:p>
            <a:pPr lvl="1">
              <a:lnSpc>
                <a:spcPct val="80000"/>
              </a:lnSpc>
              <a:buFont typeface="Calibri" panose="020F0502020204030204" pitchFamily="34" charset="0"/>
              <a:buChar char="‒"/>
            </a:pPr>
            <a:r>
              <a:rPr lang="en-US" altLang="en-US" sz="2000" dirty="0">
                <a:latin typeface="+mn-lt"/>
                <a:cs typeface="Calibri" panose="020F0502020204030204" pitchFamily="34" charset="0"/>
              </a:rPr>
              <a:t>employer was and is currently participating in the Fund</a:t>
            </a:r>
          </a:p>
          <a:p>
            <a:pPr lvl="1">
              <a:lnSpc>
                <a:spcPct val="80000"/>
              </a:lnSpc>
              <a:buFont typeface="Calibri" panose="020F0502020204030204" pitchFamily="34" charset="0"/>
              <a:buChar char="‒"/>
            </a:pPr>
            <a:r>
              <a:rPr lang="en-US" altLang="en-US" sz="2000" dirty="0">
                <a:latin typeface="+mn-lt"/>
                <a:cs typeface="Calibri" panose="020F0502020204030204" pitchFamily="34" charset="0"/>
              </a:rPr>
              <a:t>contract service is not included</a:t>
            </a:r>
          </a:p>
          <a:p>
            <a:pPr lvl="1">
              <a:lnSpc>
                <a:spcPct val="80000"/>
              </a:lnSpc>
              <a:buFont typeface="Calibri" panose="020F0502020204030204" pitchFamily="34" charset="0"/>
              <a:buChar char="‒"/>
            </a:pPr>
            <a:r>
              <a:rPr lang="en-US" altLang="en-US" sz="2000" dirty="0">
                <a:latin typeface="+mn-lt"/>
                <a:cs typeface="Calibri" panose="020F0502020204030204" pitchFamily="34" charset="0"/>
              </a:rPr>
              <a:t>service cannot be purchased under any other provision of the Act</a:t>
            </a:r>
          </a:p>
          <a:p>
            <a:pPr>
              <a:lnSpc>
                <a:spcPct val="80000"/>
              </a:lnSpc>
              <a:buFont typeface="Wingdings" panose="05000000000000000000" pitchFamily="2" charset="2"/>
              <a:buChar char="ü"/>
            </a:pPr>
            <a:endParaRPr lang="en-US" altLang="en-US" sz="2000" dirty="0">
              <a:latin typeface="+mn-lt"/>
              <a:cs typeface="Calibri" panose="020F0502020204030204" pitchFamily="34" charset="0"/>
            </a:endParaRPr>
          </a:p>
          <a:p>
            <a:pPr>
              <a:lnSpc>
                <a:spcPct val="80000"/>
              </a:lnSpc>
            </a:pPr>
            <a:r>
              <a:rPr lang="en-US" altLang="en-US" sz="2000" dirty="0">
                <a:latin typeface="+mn-lt"/>
                <a:cs typeface="Calibri" panose="020F0502020204030204" pitchFamily="34" charset="0"/>
              </a:rPr>
              <a:t>Cost</a:t>
            </a:r>
          </a:p>
          <a:p>
            <a:pPr lvl="1">
              <a:lnSpc>
                <a:spcPct val="80000"/>
              </a:lnSpc>
              <a:buFont typeface="Calibri" panose="020F0502020204030204" pitchFamily="34" charset="0"/>
              <a:buChar char="‒"/>
            </a:pPr>
            <a:r>
              <a:rPr lang="en-US" altLang="en-US" sz="2000" dirty="0">
                <a:latin typeface="+mn-lt"/>
                <a:cs typeface="Calibri" panose="020F0502020204030204" pitchFamily="34" charset="0"/>
              </a:rPr>
              <a:t>full actuarial cost of the service to be purchased calculated at the date of application</a:t>
            </a:r>
          </a:p>
          <a:p>
            <a:pPr lvl="1">
              <a:lnSpc>
                <a:spcPct val="80000"/>
              </a:lnSpc>
              <a:buFont typeface="Wingdings" panose="05000000000000000000" pitchFamily="2" charset="2"/>
              <a:buChar char="ü"/>
            </a:pPr>
            <a:endParaRPr lang="en-US" altLang="en-US" sz="2000" dirty="0">
              <a:latin typeface="+mn-lt"/>
              <a:cs typeface="Calibri" panose="020F0502020204030204" pitchFamily="34" charset="0"/>
            </a:endParaRPr>
          </a:p>
          <a:p>
            <a:pPr>
              <a:lnSpc>
                <a:spcPct val="80000"/>
              </a:lnSpc>
            </a:pPr>
            <a:r>
              <a:rPr lang="en-US" altLang="en-US" sz="2000" dirty="0">
                <a:latin typeface="+mn-lt"/>
                <a:cs typeface="Calibri" panose="020F0502020204030204" pitchFamily="34" charset="0"/>
              </a:rPr>
              <a:t>Application</a:t>
            </a:r>
          </a:p>
          <a:p>
            <a:pPr lvl="1">
              <a:lnSpc>
                <a:spcPct val="80000"/>
              </a:lnSpc>
              <a:buFont typeface="Calibri" panose="020F0502020204030204" pitchFamily="34" charset="0"/>
              <a:buChar char="‒"/>
            </a:pPr>
            <a:r>
              <a:rPr lang="en-US" altLang="en-US" sz="2000" dirty="0">
                <a:latin typeface="+mn-lt"/>
                <a:cs typeface="Calibri" panose="020F0502020204030204" pitchFamily="34" charset="0"/>
              </a:rPr>
              <a:t>available Online or from the CSSB office</a:t>
            </a:r>
          </a:p>
          <a:p>
            <a:pPr lvl="1">
              <a:lnSpc>
                <a:spcPct val="80000"/>
              </a:lnSpc>
              <a:buFont typeface="Calibri" panose="020F0502020204030204" pitchFamily="34" charset="0"/>
              <a:buChar char="‒"/>
            </a:pPr>
            <a:r>
              <a:rPr lang="en-US" altLang="en-US" sz="2000" dirty="0">
                <a:latin typeface="+mn-lt"/>
                <a:cs typeface="Calibri" panose="020F0502020204030204" pitchFamily="34" charset="0"/>
              </a:rPr>
              <a:t>no obligation and may be cancelled at any time</a:t>
            </a:r>
          </a:p>
          <a:p>
            <a:pPr lvl="1">
              <a:lnSpc>
                <a:spcPct val="80000"/>
              </a:lnSpc>
              <a:buClr>
                <a:srgbClr val="000099"/>
              </a:buClr>
            </a:pPr>
            <a:endParaRPr lang="en-US" altLang="en-US" sz="220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31709" y="201257"/>
            <a:ext cx="10515600" cy="1073381"/>
          </a:xfrm>
        </p:spPr>
        <p:txBody>
          <a:bodyPr>
            <a:normAutofit/>
          </a:bodyPr>
          <a:lstStyle/>
          <a:p>
            <a:r>
              <a:rPr lang="en-GB" altLang="en-US" sz="3600" b="1" dirty="0">
                <a:latin typeface="+mj-lt"/>
                <a:cs typeface="Calibri" panose="020F0502020204030204" pitchFamily="34" charset="0"/>
              </a:rPr>
              <a:t>Special</a:t>
            </a:r>
            <a:r>
              <a:rPr lang="en-GB" altLang="en-US" sz="4000" b="1" dirty="0">
                <a:latin typeface="+mj-lt"/>
                <a:cs typeface="Calibri" panose="020F0502020204030204" pitchFamily="34" charset="0"/>
              </a:rPr>
              <a:t> </a:t>
            </a:r>
            <a:r>
              <a:rPr lang="en-GB" altLang="en-US" sz="3600" b="1" dirty="0">
                <a:latin typeface="+mj-lt"/>
                <a:cs typeface="Calibri" panose="020F0502020204030204" pitchFamily="34" charset="0"/>
              </a:rPr>
              <a:t>Service Buy Back</a:t>
            </a:r>
            <a:endParaRPr lang="en-GB" altLang="en-US" sz="4000" b="1" dirty="0">
              <a:latin typeface="+mj-lt"/>
              <a:cs typeface="Calibri" panose="020F0502020204030204" pitchFamily="34" charset="0"/>
            </a:endParaRPr>
          </a:p>
        </p:txBody>
      </p:sp>
      <p:graphicFrame>
        <p:nvGraphicFramePr>
          <p:cNvPr id="196881" name="Group 273"/>
          <p:cNvGraphicFramePr>
            <a:graphicFrameLocks noGrp="1"/>
          </p:cNvGraphicFramePr>
          <p:nvPr>
            <p:ph idx="1"/>
            <p:extLst>
              <p:ext uri="{D42A27DB-BD31-4B8C-83A1-F6EECF244321}">
                <p14:modId xmlns:p14="http://schemas.microsoft.com/office/powerpoint/2010/main" val="3326969062"/>
              </p:ext>
            </p:extLst>
          </p:nvPr>
        </p:nvGraphicFramePr>
        <p:xfrm>
          <a:off x="838201" y="2254712"/>
          <a:ext cx="10515597" cy="3250180"/>
        </p:xfrm>
        <a:graphic>
          <a:graphicData uri="http://schemas.openxmlformats.org/drawingml/2006/table">
            <a:tbl>
              <a:tblPr/>
              <a:tblGrid>
                <a:gridCol w="2104195">
                  <a:extLst>
                    <a:ext uri="{9D8B030D-6E8A-4147-A177-3AD203B41FA5}">
                      <a16:colId xmlns:a16="http://schemas.microsoft.com/office/drawing/2014/main" val="20000"/>
                    </a:ext>
                  </a:extLst>
                </a:gridCol>
                <a:gridCol w="2098814">
                  <a:extLst>
                    <a:ext uri="{9D8B030D-6E8A-4147-A177-3AD203B41FA5}">
                      <a16:colId xmlns:a16="http://schemas.microsoft.com/office/drawing/2014/main" val="20003"/>
                    </a:ext>
                  </a:extLst>
                </a:gridCol>
                <a:gridCol w="2106889">
                  <a:extLst>
                    <a:ext uri="{9D8B030D-6E8A-4147-A177-3AD203B41FA5}">
                      <a16:colId xmlns:a16="http://schemas.microsoft.com/office/drawing/2014/main" val="20004"/>
                    </a:ext>
                  </a:extLst>
                </a:gridCol>
                <a:gridCol w="2101504">
                  <a:extLst>
                    <a:ext uri="{9D8B030D-6E8A-4147-A177-3AD203B41FA5}">
                      <a16:colId xmlns:a16="http://schemas.microsoft.com/office/drawing/2014/main" val="20005"/>
                    </a:ext>
                  </a:extLst>
                </a:gridCol>
                <a:gridCol w="2104195">
                  <a:extLst>
                    <a:ext uri="{9D8B030D-6E8A-4147-A177-3AD203B41FA5}">
                      <a16:colId xmlns:a16="http://schemas.microsoft.com/office/drawing/2014/main" val="20006"/>
                    </a:ext>
                  </a:extLst>
                </a:gridCol>
              </a:tblGrid>
              <a:tr h="1051420">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cs typeface="Calibri" panose="020F0502020204030204" pitchFamily="34" charset="0"/>
                        </a:rPr>
                        <a:t>Annual Salary</a:t>
                      </a:r>
                    </a:p>
                  </a:txBody>
                  <a:tcPr anchor="ctr" anchorCtr="1" horzOverflow="overflow">
                    <a:lnL cap="flat">
                      <a:noFill/>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tx2"/>
                    </a:solidFill>
                  </a:tcPr>
                </a:tc>
                <a:tc gridSpan="3">
                  <a:txBody>
                    <a:bodyPr/>
                    <a:lstStyle/>
                    <a:p>
                      <a:pPr algn="ctr"/>
                      <a:r>
                        <a:rPr lang="en-US" sz="2000" b="1" dirty="0">
                          <a:solidFill>
                            <a:schemeClr val="bg1"/>
                          </a:solidFill>
                          <a:latin typeface="+mn-lt"/>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cs typeface="Calibri" panose="020F0502020204030204" pitchFamily="34" charset="0"/>
                        </a:rPr>
                        <a:t>Monthly Increase</a:t>
                      </a:r>
                    </a:p>
                  </a:txBody>
                  <a:tcPr anchor="ctr" anchorCtr="1" horzOverflow="overflow">
                    <a:lnL w="12700" cap="flat" cmpd="sng" algn="ctr">
                      <a:noFill/>
                      <a:prstDash val="solid"/>
                      <a:round/>
                      <a:headEnd type="none" w="med" len="med"/>
                      <a:tailEnd type="none" w="med" len="med"/>
                    </a:lnL>
                    <a:lnR cap="flat">
                      <a:noFill/>
                    </a:lnR>
                    <a:lnT cap="flat">
                      <a:noFill/>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549690">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bg2"/>
                        </a:solidFill>
                        <a:effectLst/>
                        <a:latin typeface="+mn-lt"/>
                        <a:cs typeface="Calibri" panose="020F0502020204030204" pitchFamily="34" charset="0"/>
                      </a:endParaRP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50</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55</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60</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bg2"/>
                        </a:solidFill>
                        <a:effectLst/>
                        <a:latin typeface="+mn-lt"/>
                        <a:cs typeface="Calibri" panose="020F0502020204030204" pitchFamily="34" charset="0"/>
                      </a:endParaRP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690">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$50,000</a:t>
                      </a:r>
                    </a:p>
                  </a:txBody>
                  <a:tcPr anchor="ctr" anchorCtr="1" horzOverflow="overflow">
                    <a:lnL cap="flat">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$8,792</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$10,343</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$11,994</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$67</a:t>
                      </a:r>
                    </a:p>
                  </a:txBody>
                  <a:tcPr anchor="ctr" anchorCtr="1" horzOverflow="overflow">
                    <a:lnL w="12700" cap="flat" cmpd="sng" algn="ctr">
                      <a:no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549690">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$60,000</a:t>
                      </a:r>
                    </a:p>
                  </a:txBody>
                  <a:tcPr anchor="ctr" anchorCtr="1"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$10,550</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$12,412</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$14,393</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$80</a:t>
                      </a:r>
                    </a:p>
                  </a:txBody>
                  <a:tcPr anchor="ctr" anchorCtr="1" horzOverflow="overflow">
                    <a:lnL w="12700" cap="flat" cmpd="sng" algn="ctr">
                      <a:noFill/>
                      <a:prstDash val="solid"/>
                      <a:round/>
                      <a:headEnd type="none" w="med" len="med"/>
                      <a:tailEnd type="none" w="med" len="med"/>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9690">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$70,000</a:t>
                      </a:r>
                    </a:p>
                  </a:txBody>
                  <a:tcPr anchor="ctr" anchorCtr="1"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$12,309</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$14,480</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$16,792</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$93</a:t>
                      </a:r>
                    </a:p>
                  </a:txBody>
                  <a:tcPr anchor="ctr" anchorCtr="1" horzOverflow="overflow">
                    <a:lnL w="12700" cap="flat" cmpd="sng" algn="ctr">
                      <a:noFill/>
                      <a:prstDash val="solid"/>
                      <a:round/>
                      <a:headEnd type="none" w="med" len="med"/>
                      <a:tailEnd type="none" w="med" len="med"/>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sp>
        <p:nvSpPr>
          <p:cNvPr id="196612" name="Text Box 4"/>
          <p:cNvSpPr txBox="1">
            <a:spLocks noChangeArrowheads="1"/>
          </p:cNvSpPr>
          <p:nvPr/>
        </p:nvSpPr>
        <p:spPr bwMode="auto">
          <a:xfrm>
            <a:off x="1942807" y="1274638"/>
            <a:ext cx="86759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nchor="ctr">
            <a:spAutoFit/>
          </a:bodyPr>
          <a:lstStyle/>
          <a:p>
            <a:pPr algn="ctr"/>
            <a:r>
              <a:rPr lang="en-GB" altLang="en-US" sz="2400" b="1" dirty="0">
                <a:solidFill>
                  <a:schemeClr val="bg2"/>
                </a:solidFill>
                <a:cs typeface="Calibri" panose="020F0502020204030204" pitchFamily="34" charset="0"/>
              </a:rPr>
              <a:t>approximate cost/benefit to purchase one year of service</a:t>
            </a:r>
          </a:p>
          <a:p>
            <a:pPr algn="ctr"/>
            <a:r>
              <a:rPr lang="en-GB" altLang="en-US" sz="2400" b="1" dirty="0">
                <a:solidFill>
                  <a:schemeClr val="bg2"/>
                </a:solidFill>
                <a:cs typeface="Calibri" panose="020F0502020204030204" pitchFamily="34" charset="0"/>
              </a:rPr>
              <a:t>(effective January 1, 2025)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FF8-362D-EA7F-48F0-426B9ECE338B}"/>
              </a:ext>
            </a:extLst>
          </p:cNvPr>
          <p:cNvSpPr>
            <a:spLocks noGrp="1"/>
          </p:cNvSpPr>
          <p:nvPr>
            <p:ph type="title"/>
          </p:nvPr>
        </p:nvSpPr>
        <p:spPr>
          <a:xfrm>
            <a:off x="102637" y="0"/>
            <a:ext cx="8974467" cy="1055426"/>
          </a:xfrm>
        </p:spPr>
        <p:txBody>
          <a:bodyPr>
            <a:normAutofit/>
          </a:bodyPr>
          <a:lstStyle/>
          <a:p>
            <a:r>
              <a:rPr lang="en-US" sz="3600" b="1" dirty="0">
                <a:latin typeface="+mj-lt"/>
                <a:cs typeface="Calibri" panose="020F0502020204030204" pitchFamily="34" charset="0"/>
              </a:rPr>
              <a:t>Online Services SSBB Estimator</a:t>
            </a:r>
            <a:endParaRPr lang="en-CA" sz="3600" b="1" dirty="0">
              <a:latin typeface="+mj-lt"/>
              <a:cs typeface="Calibri" panose="020F0502020204030204" pitchFamily="34" charset="0"/>
            </a:endParaRPr>
          </a:p>
        </p:txBody>
      </p:sp>
      <p:pic>
        <p:nvPicPr>
          <p:cNvPr id="10" name="Content Placeholder 6">
            <a:extLst>
              <a:ext uri="{FF2B5EF4-FFF2-40B4-BE49-F238E27FC236}">
                <a16:creationId xmlns:a16="http://schemas.microsoft.com/office/drawing/2014/main" id="{73DCDA26-D02C-B099-2DE0-08FEC5D53B20}"/>
              </a:ext>
            </a:extLst>
          </p:cNvPr>
          <p:cNvPicPr>
            <a:picLocks noGrp="1" noChangeAspect="1"/>
          </p:cNvPicPr>
          <p:nvPr>
            <p:ph idx="1"/>
          </p:nvPr>
        </p:nvPicPr>
        <p:blipFill>
          <a:blip r:embed="rId3"/>
          <a:stretch>
            <a:fillRect/>
          </a:stretch>
        </p:blipFill>
        <p:spPr>
          <a:xfrm>
            <a:off x="1905000" y="1219201"/>
            <a:ext cx="2590800" cy="5227897"/>
          </a:xfrm>
        </p:spPr>
      </p:pic>
      <p:pic>
        <p:nvPicPr>
          <p:cNvPr id="17" name="Picture 16">
            <a:extLst>
              <a:ext uri="{FF2B5EF4-FFF2-40B4-BE49-F238E27FC236}">
                <a16:creationId xmlns:a16="http://schemas.microsoft.com/office/drawing/2014/main" id="{9D73E6E9-5721-4ACD-74BA-FAA3F1FCA1C1}"/>
              </a:ext>
            </a:extLst>
          </p:cNvPr>
          <p:cNvPicPr>
            <a:picLocks noChangeAspect="1"/>
          </p:cNvPicPr>
          <p:nvPr/>
        </p:nvPicPr>
        <p:blipFill>
          <a:blip r:embed="rId4"/>
          <a:stretch>
            <a:fillRect/>
          </a:stretch>
        </p:blipFill>
        <p:spPr>
          <a:xfrm>
            <a:off x="4800601" y="1981201"/>
            <a:ext cx="5381625" cy="3209925"/>
          </a:xfrm>
          <a:prstGeom prst="rect">
            <a:avLst/>
          </a:prstGeom>
          <a:ln>
            <a:noFill/>
          </a:ln>
          <a:effectLst>
            <a:outerShdw blurRad="190500" algn="tl" rotWithShape="0">
              <a:srgbClr val="000000">
                <a:alpha val="70000"/>
              </a:srgbClr>
            </a:outerShdw>
          </a:effectLst>
        </p:spPr>
      </p:pic>
      <p:sp>
        <p:nvSpPr>
          <p:cNvPr id="7" name="Left Arrow 7">
            <a:extLst>
              <a:ext uri="{FF2B5EF4-FFF2-40B4-BE49-F238E27FC236}">
                <a16:creationId xmlns:a16="http://schemas.microsoft.com/office/drawing/2014/main" id="{ACC8AE3C-29C1-BF57-EE0F-2CE84BB4384C}"/>
              </a:ext>
            </a:extLst>
          </p:cNvPr>
          <p:cNvSpPr/>
          <p:nvPr/>
        </p:nvSpPr>
        <p:spPr>
          <a:xfrm>
            <a:off x="3929508" y="3816626"/>
            <a:ext cx="1132584" cy="677355"/>
          </a:xfrm>
          <a:prstGeom prst="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890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E4E4-DB35-4E7D-B631-748DE4EF487C}"/>
              </a:ext>
            </a:extLst>
          </p:cNvPr>
          <p:cNvSpPr>
            <a:spLocks noGrp="1"/>
          </p:cNvSpPr>
          <p:nvPr>
            <p:ph type="title"/>
          </p:nvPr>
        </p:nvSpPr>
        <p:spPr>
          <a:xfrm>
            <a:off x="240651" y="252921"/>
            <a:ext cx="8828703" cy="988050"/>
          </a:xfrm>
        </p:spPr>
        <p:txBody>
          <a:bodyPr>
            <a:normAutofit/>
          </a:bodyPr>
          <a:lstStyle/>
          <a:p>
            <a:r>
              <a:rPr lang="en-US" sz="3600" b="1" dirty="0">
                <a:latin typeface="+mj-lt"/>
                <a:cs typeface="Calibri" panose="020F0502020204030204" pitchFamily="34" charset="0"/>
              </a:rPr>
              <a:t>Service Purchase Payment Options</a:t>
            </a:r>
          </a:p>
        </p:txBody>
      </p:sp>
      <p:sp>
        <p:nvSpPr>
          <p:cNvPr id="3" name="Content Placeholder 2">
            <a:extLst>
              <a:ext uri="{FF2B5EF4-FFF2-40B4-BE49-F238E27FC236}">
                <a16:creationId xmlns:a16="http://schemas.microsoft.com/office/drawing/2014/main" id="{3F3BA554-44E9-426C-9510-6891B864065D}"/>
              </a:ext>
            </a:extLst>
          </p:cNvPr>
          <p:cNvSpPr>
            <a:spLocks noGrp="1"/>
          </p:cNvSpPr>
          <p:nvPr>
            <p:ph idx="1"/>
          </p:nvPr>
        </p:nvSpPr>
        <p:spPr>
          <a:xfrm>
            <a:off x="924892" y="1240971"/>
            <a:ext cx="10770921" cy="4782736"/>
          </a:xfrm>
        </p:spPr>
        <p:txBody>
          <a:bodyPr>
            <a:normAutofit/>
          </a:bodyPr>
          <a:lstStyle/>
          <a:p>
            <a:pPr marL="457200" lvl="1" indent="-457200">
              <a:buAutoNum type="arabicPeriod"/>
            </a:pPr>
            <a:r>
              <a:rPr lang="en-US" sz="2200" dirty="0">
                <a:latin typeface="+mn-lt"/>
                <a:cs typeface="Calibri" panose="020F0502020204030204" pitchFamily="34" charset="0"/>
              </a:rPr>
              <a:t>Lump sum payment by cheque or e-transfer</a:t>
            </a:r>
          </a:p>
          <a:p>
            <a:pPr marL="457200" lvl="1" indent="-457200">
              <a:buAutoNum type="arabicPeriod"/>
            </a:pPr>
            <a:r>
              <a:rPr lang="en-US" sz="2200" dirty="0">
                <a:latin typeface="+mn-lt"/>
                <a:cs typeface="Calibri" panose="020F0502020204030204" pitchFamily="34" charset="0"/>
              </a:rPr>
              <a:t>Transfer from a Registered Retirement Savings Plan (RRSP) or a Manitoba Locked-in Retirement Account (LIRA)</a:t>
            </a:r>
          </a:p>
          <a:p>
            <a:pPr marL="457200" lvl="1" indent="-457200">
              <a:buAutoNum type="arabicPeriod"/>
            </a:pPr>
            <a:r>
              <a:rPr lang="en-US" sz="2200" dirty="0">
                <a:latin typeface="+mn-lt"/>
                <a:cs typeface="Calibri" panose="020F0502020204030204" pitchFamily="34" charset="0"/>
              </a:rPr>
              <a:t>Bi-weekly installments</a:t>
            </a:r>
          </a:p>
          <a:p>
            <a:pPr marL="342900" lvl="1" indent="-342900">
              <a:buFont typeface="Wingdings" panose="05000000000000000000" pitchFamily="2" charset="2"/>
              <a:buChar char="ü"/>
            </a:pPr>
            <a:endParaRPr lang="en-US" sz="2200" dirty="0">
              <a:latin typeface="+mn-lt"/>
              <a:cs typeface="Calibri" panose="020F0502020204030204" pitchFamily="34" charset="0"/>
            </a:endParaRPr>
          </a:p>
          <a:p>
            <a:r>
              <a:rPr lang="en-US" sz="2200" dirty="0">
                <a:latin typeface="+mn-lt"/>
                <a:cs typeface="Calibri" panose="020F0502020204030204" pitchFamily="34" charset="0"/>
              </a:rPr>
              <a:t>Lump sum payment and bi-weekly amounts paid to purchase service may be tax deductible.</a:t>
            </a:r>
          </a:p>
          <a:p>
            <a:endParaRPr lang="en-US" sz="2200" dirty="0">
              <a:latin typeface="+mn-lt"/>
              <a:cs typeface="Calibri" panose="020F0502020204030204" pitchFamily="34" charset="0"/>
            </a:endParaRPr>
          </a:p>
          <a:p>
            <a:r>
              <a:rPr lang="en-US" sz="2200" dirty="0">
                <a:latin typeface="+mn-lt"/>
                <a:cs typeface="Calibri" panose="020F0502020204030204" pitchFamily="34" charset="0"/>
              </a:rPr>
              <a:t>There is no obligation to proceed with the purchase once you apply.</a:t>
            </a:r>
          </a:p>
          <a:p>
            <a:endParaRPr lang="en-US" sz="2200" dirty="0">
              <a:latin typeface="+mn-lt"/>
              <a:cs typeface="Calibri" panose="020F0502020204030204" pitchFamily="34" charset="0"/>
            </a:endParaRPr>
          </a:p>
          <a:p>
            <a:r>
              <a:rPr lang="en-US" sz="2200" dirty="0">
                <a:latin typeface="+mn-lt"/>
                <a:cs typeface="Calibri" panose="020F0502020204030204" pitchFamily="34" charset="0"/>
              </a:rPr>
              <a:t>For SSBB and PNE, the transfer of vacation cash out or severance pay are also options of making payments - contact your employer for more information.</a:t>
            </a:r>
          </a:p>
          <a:p>
            <a:endParaRPr lang="en-US" dirty="0"/>
          </a:p>
        </p:txBody>
      </p:sp>
    </p:spTree>
    <p:extLst>
      <p:ext uri="{BB962C8B-B14F-4D97-AF65-F5344CB8AC3E}">
        <p14:creationId xmlns:p14="http://schemas.microsoft.com/office/powerpoint/2010/main" val="1901146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3E0AE-3DC3-BD39-35B9-A365F63C8AB6}"/>
              </a:ext>
            </a:extLst>
          </p:cNvPr>
          <p:cNvSpPr>
            <a:spLocks noGrp="1"/>
          </p:cNvSpPr>
          <p:nvPr>
            <p:ph type="title"/>
          </p:nvPr>
        </p:nvSpPr>
        <p:spPr>
          <a:xfrm>
            <a:off x="3220855" y="2041095"/>
            <a:ext cx="6705817" cy="1898161"/>
          </a:xfrm>
        </p:spPr>
        <p:txBody>
          <a:bodyPr>
            <a:normAutofit/>
          </a:bodyPr>
          <a:lstStyle/>
          <a:p>
            <a:r>
              <a:rPr lang="en-US" b="1" dirty="0">
                <a:latin typeface="+mj-lt"/>
              </a:rPr>
              <a:t>PENSION OPTIONS</a:t>
            </a:r>
          </a:p>
        </p:txBody>
      </p:sp>
      <p:sp>
        <p:nvSpPr>
          <p:cNvPr id="2" name="TextBox 1">
            <a:extLst>
              <a:ext uri="{FF2B5EF4-FFF2-40B4-BE49-F238E27FC236}">
                <a16:creationId xmlns:a16="http://schemas.microsoft.com/office/drawing/2014/main" id="{20EB57EE-FB34-04D2-954E-DABA023E4CD2}"/>
              </a:ext>
            </a:extLst>
          </p:cNvPr>
          <p:cNvSpPr txBox="1"/>
          <p:nvPr/>
        </p:nvSpPr>
        <p:spPr>
          <a:xfrm>
            <a:off x="3220855" y="3939256"/>
            <a:ext cx="5327778" cy="954107"/>
          </a:xfrm>
          <a:prstGeom prst="rect">
            <a:avLst/>
          </a:prstGeom>
          <a:noFill/>
          <a:ln w="28575">
            <a:solidFill>
              <a:schemeClr val="accent2"/>
            </a:solidFill>
          </a:ln>
        </p:spPr>
        <p:txBody>
          <a:bodyPr wrap="square" rtlCol="0">
            <a:spAutoFit/>
          </a:bodyPr>
          <a:lstStyle/>
          <a:p>
            <a:pPr algn="ctr"/>
            <a:r>
              <a:rPr lang="en-US" sz="2800" b="1" i="1" dirty="0">
                <a:solidFill>
                  <a:schemeClr val="accent2"/>
                </a:solidFill>
                <a:cs typeface="Calibri" panose="020F0502020204030204" pitchFamily="34" charset="0"/>
              </a:rPr>
              <a:t>Pension Options </a:t>
            </a:r>
          </a:p>
          <a:p>
            <a:pPr algn="ctr"/>
            <a:r>
              <a:rPr lang="en-US" sz="2800" b="1" dirty="0">
                <a:solidFill>
                  <a:schemeClr val="accent2"/>
                </a:solidFill>
                <a:cs typeface="Calibri" panose="020F0502020204030204" pitchFamily="34" charset="0"/>
              </a:rPr>
              <a:t>video segment available</a:t>
            </a:r>
            <a:endParaRPr lang="en-US" sz="2400" b="1" dirty="0">
              <a:solidFill>
                <a:schemeClr val="accent2"/>
              </a:solidFill>
              <a:cs typeface="Calibri" panose="020F0502020204030204" pitchFamily="34" charset="0"/>
            </a:endParaRPr>
          </a:p>
        </p:txBody>
      </p:sp>
    </p:spTree>
    <p:extLst>
      <p:ext uri="{BB962C8B-B14F-4D97-AF65-F5344CB8AC3E}">
        <p14:creationId xmlns:p14="http://schemas.microsoft.com/office/powerpoint/2010/main" val="450841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264042" y="269433"/>
            <a:ext cx="10515600" cy="1073381"/>
          </a:xfrm>
        </p:spPr>
        <p:txBody>
          <a:bodyPr>
            <a:normAutofit/>
          </a:bodyPr>
          <a:lstStyle/>
          <a:p>
            <a:r>
              <a:rPr lang="en-US" altLang="en-US" sz="3600" b="1" dirty="0">
                <a:latin typeface="+mj-lt"/>
                <a:cs typeface="Calibri" panose="020F0502020204030204" pitchFamily="34" charset="0"/>
              </a:rPr>
              <a:t>Pension Options</a:t>
            </a:r>
          </a:p>
        </p:txBody>
      </p:sp>
      <p:sp>
        <p:nvSpPr>
          <p:cNvPr id="302083" name="Rectangle 3"/>
          <p:cNvSpPr>
            <a:spLocks noGrp="1" noChangeArrowheads="1"/>
          </p:cNvSpPr>
          <p:nvPr>
            <p:ph type="body" idx="1"/>
          </p:nvPr>
        </p:nvSpPr>
        <p:spPr>
          <a:xfrm>
            <a:off x="689343" y="1247121"/>
            <a:ext cx="10515599" cy="4612105"/>
          </a:xfrm>
        </p:spPr>
        <p:txBody>
          <a:bodyPr>
            <a:noAutofit/>
          </a:bodyPr>
          <a:lstStyle/>
          <a:p>
            <a:pPr>
              <a:lnSpc>
                <a:spcPct val="90000"/>
              </a:lnSpc>
              <a:buFont typeface="Calibri" panose="020F0502020204030204" pitchFamily="34" charset="0"/>
              <a:buChar char="‒"/>
            </a:pPr>
            <a:r>
              <a:rPr lang="en-US" altLang="en-US" sz="2000" dirty="0">
                <a:latin typeface="+mn-lt"/>
                <a:cs typeface="Calibri" panose="020F0502020204030204" pitchFamily="34" charset="0"/>
              </a:rPr>
              <a:t>How your pension is paid to you, then to a surviving spouse or beneficiary on your death.</a:t>
            </a:r>
          </a:p>
          <a:p>
            <a:pPr>
              <a:lnSpc>
                <a:spcPct val="90000"/>
              </a:lnSpc>
              <a:buFont typeface="Calibri" panose="020F0502020204030204" pitchFamily="34" charset="0"/>
              <a:buChar char="‒"/>
            </a:pPr>
            <a:endParaRPr lang="en-US" altLang="en-US" sz="1600" dirty="0">
              <a:latin typeface="+mn-lt"/>
              <a:cs typeface="Calibri" panose="020F0502020204030204" pitchFamily="34" charset="0"/>
            </a:endParaRPr>
          </a:p>
          <a:p>
            <a:pPr>
              <a:lnSpc>
                <a:spcPct val="90000"/>
              </a:lnSpc>
              <a:buFont typeface="Calibri" panose="020F0502020204030204" pitchFamily="34" charset="0"/>
              <a:buChar char="‒"/>
            </a:pPr>
            <a:r>
              <a:rPr lang="en-US" altLang="en-US" sz="2000" dirty="0">
                <a:latin typeface="+mn-lt"/>
                <a:cs typeface="Calibri" panose="020F0502020204030204" pitchFamily="34" charset="0"/>
              </a:rPr>
              <a:t>Pension options available depend on your marital status at retirement</a:t>
            </a:r>
          </a:p>
          <a:p>
            <a:pPr>
              <a:lnSpc>
                <a:spcPct val="90000"/>
              </a:lnSpc>
              <a:buFont typeface="Calibri" panose="020F0502020204030204" pitchFamily="34" charset="0"/>
              <a:buChar char="‒"/>
            </a:pPr>
            <a:endParaRPr lang="en-US" altLang="en-US" sz="1600" dirty="0">
              <a:latin typeface="+mn-lt"/>
              <a:cs typeface="Calibri" panose="020F0502020204030204" pitchFamily="34" charset="0"/>
            </a:endParaRPr>
          </a:p>
          <a:p>
            <a:pPr>
              <a:lnSpc>
                <a:spcPct val="90000"/>
              </a:lnSpc>
              <a:buFont typeface="Calibri" panose="020F0502020204030204" pitchFamily="34" charset="0"/>
              <a:buChar char="‒"/>
            </a:pPr>
            <a:r>
              <a:rPr lang="en-US" altLang="en-US" sz="2000" dirty="0">
                <a:latin typeface="+mn-lt"/>
                <a:cs typeface="Calibri" panose="020F0502020204030204" pitchFamily="34" charset="0"/>
              </a:rPr>
              <a:t>Cannot change option once pension is in pay</a:t>
            </a:r>
          </a:p>
          <a:p>
            <a:pPr>
              <a:lnSpc>
                <a:spcPct val="90000"/>
              </a:lnSpc>
              <a:buFont typeface="Calibri" panose="020F0502020204030204" pitchFamily="34" charset="0"/>
              <a:buChar char="‒"/>
            </a:pPr>
            <a:endParaRPr lang="en-US" altLang="en-US" sz="1600" dirty="0">
              <a:latin typeface="+mn-lt"/>
              <a:cs typeface="Calibri" panose="020F0502020204030204" pitchFamily="34" charset="0"/>
            </a:endParaRPr>
          </a:p>
          <a:p>
            <a:pPr>
              <a:lnSpc>
                <a:spcPct val="90000"/>
              </a:lnSpc>
              <a:buFont typeface="Calibri" panose="020F0502020204030204" pitchFamily="34" charset="0"/>
              <a:buChar char="‒"/>
            </a:pPr>
            <a:r>
              <a:rPr lang="en-US" altLang="en-US" sz="2000" dirty="0">
                <a:latin typeface="+mn-lt"/>
                <a:cs typeface="Calibri" panose="020F0502020204030204" pitchFamily="34" charset="0"/>
              </a:rPr>
              <a:t>A member who is married/common-law must be paid a pension that provides a minimum 2/3 survivor benefit on death, unless:</a:t>
            </a:r>
          </a:p>
          <a:p>
            <a:pPr lvl="1">
              <a:lnSpc>
                <a:spcPct val="90000"/>
              </a:lnSpc>
              <a:buFont typeface="Arial" panose="020B0604020202020204" pitchFamily="34" charset="0"/>
              <a:buChar char="•"/>
            </a:pPr>
            <a:r>
              <a:rPr lang="en-US" altLang="en-US" sz="2000" dirty="0">
                <a:latin typeface="+mn-lt"/>
                <a:cs typeface="Calibri" panose="020F0502020204030204" pitchFamily="34" charset="0"/>
              </a:rPr>
              <a:t>Living separate and apart by reason of the breakdown of the relationship, or</a:t>
            </a:r>
          </a:p>
          <a:p>
            <a:pPr lvl="1">
              <a:lnSpc>
                <a:spcPct val="90000"/>
              </a:lnSpc>
              <a:buFont typeface="Arial" panose="020B0604020202020204" pitchFamily="34" charset="0"/>
              <a:buChar char="•"/>
            </a:pPr>
            <a:r>
              <a:rPr lang="en-US" altLang="en-US" sz="2000" dirty="0">
                <a:latin typeface="+mn-lt"/>
                <a:cs typeface="Calibri" panose="020F0502020204030204" pitchFamily="34" charset="0"/>
              </a:rPr>
              <a:t>Spouse or partner signs a waiver form within the 60 days </a:t>
            </a:r>
            <a:r>
              <a:rPr lang="en-US" altLang="en-US" sz="2000" u="sng" dirty="0">
                <a:latin typeface="+mn-lt"/>
                <a:cs typeface="Calibri" panose="020F0502020204030204" pitchFamily="34" charset="0"/>
              </a:rPr>
              <a:t>prior</a:t>
            </a:r>
            <a:r>
              <a:rPr lang="en-US" altLang="en-US" sz="2000" dirty="0">
                <a:latin typeface="+mn-lt"/>
                <a:cs typeface="Calibri" panose="020F0502020204030204" pitchFamily="34" charset="0"/>
              </a:rPr>
              <a:t> to the pension commencement date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357973" y="241004"/>
            <a:ext cx="8686800" cy="1143000"/>
          </a:xfrm>
        </p:spPr>
        <p:txBody>
          <a:bodyPr>
            <a:normAutofit/>
          </a:bodyPr>
          <a:lstStyle/>
          <a:p>
            <a:r>
              <a:rPr lang="en-US" altLang="en-US" sz="3600" b="1" dirty="0">
                <a:latin typeface="+mj-lt"/>
                <a:cs typeface="Calibri" panose="020F0502020204030204" pitchFamily="34" charset="0"/>
              </a:rPr>
              <a:t>Lifetime</a:t>
            </a:r>
            <a:r>
              <a:rPr lang="en-US" altLang="en-US" sz="4000" b="0" dirty="0">
                <a:solidFill>
                  <a:srgbClr val="002060"/>
                </a:solidFill>
                <a:latin typeface="+mj-lt"/>
                <a:cs typeface="Calibri" panose="020F0502020204030204" pitchFamily="34" charset="0"/>
              </a:rPr>
              <a:t> </a:t>
            </a:r>
          </a:p>
        </p:txBody>
      </p:sp>
      <p:sp>
        <p:nvSpPr>
          <p:cNvPr id="302083" name="Rectangle 3"/>
          <p:cNvSpPr>
            <a:spLocks noGrp="1" noChangeArrowheads="1"/>
          </p:cNvSpPr>
          <p:nvPr>
            <p:ph type="body" idx="1"/>
          </p:nvPr>
        </p:nvSpPr>
        <p:spPr>
          <a:xfrm>
            <a:off x="879844" y="1702981"/>
            <a:ext cx="10432311" cy="4343400"/>
          </a:xfrm>
        </p:spPr>
        <p:txBody>
          <a:bodyPr/>
          <a:lstStyle/>
          <a:p>
            <a:pPr>
              <a:lnSpc>
                <a:spcPct val="90000"/>
              </a:lnSpc>
              <a:buFont typeface="Calibri" panose="020F0502020204030204" pitchFamily="34" charset="0"/>
              <a:buChar char="‒"/>
            </a:pPr>
            <a:r>
              <a:rPr lang="en-US" altLang="en-US" sz="2400" b="0" i="1" dirty="0">
                <a:latin typeface="+mn-lt"/>
                <a:cs typeface="Calibri" panose="020F0502020204030204" pitchFamily="34" charset="0"/>
              </a:rPr>
              <a:t>Full</a:t>
            </a:r>
            <a:r>
              <a:rPr lang="en-US" altLang="en-US" sz="2400" b="0" dirty="0">
                <a:latin typeface="+mn-lt"/>
                <a:cs typeface="Calibri" panose="020F0502020204030204" pitchFamily="34" charset="0"/>
              </a:rPr>
              <a:t> pension payable for your lifetime only with no continuing payments</a:t>
            </a:r>
          </a:p>
          <a:p>
            <a:pPr>
              <a:lnSpc>
                <a:spcPct val="90000"/>
              </a:lnSpc>
              <a:buFont typeface="Calibri" panose="020F0502020204030204" pitchFamily="34" charset="0"/>
              <a:buChar char="‒"/>
            </a:pPr>
            <a:endParaRPr lang="en-US" altLang="en-US" sz="2400" b="0" dirty="0">
              <a:latin typeface="+mn-lt"/>
              <a:cs typeface="Calibri" panose="020F0502020204030204" pitchFamily="34" charset="0"/>
            </a:endParaRPr>
          </a:p>
          <a:p>
            <a:pPr>
              <a:lnSpc>
                <a:spcPct val="90000"/>
              </a:lnSpc>
              <a:buFont typeface="Calibri" panose="020F0502020204030204" pitchFamily="34" charset="0"/>
              <a:buChar char="‒"/>
            </a:pPr>
            <a:r>
              <a:rPr lang="en-US" altLang="en-US" sz="2400" b="0" dirty="0">
                <a:latin typeface="+mn-lt"/>
                <a:cs typeface="Calibri" panose="020F0502020204030204" pitchFamily="34" charset="0"/>
              </a:rPr>
              <a:t>Single or married/common-law</a:t>
            </a:r>
          </a:p>
          <a:p>
            <a:pPr>
              <a:lnSpc>
                <a:spcPct val="90000"/>
              </a:lnSpc>
              <a:buFont typeface="Calibri" panose="020F0502020204030204" pitchFamily="34" charset="0"/>
              <a:buChar char="‒"/>
            </a:pPr>
            <a:endParaRPr lang="en-US" altLang="en-US" sz="2400" b="0" dirty="0">
              <a:latin typeface="+mn-lt"/>
              <a:cs typeface="Calibri" panose="020F0502020204030204" pitchFamily="34" charset="0"/>
            </a:endParaRPr>
          </a:p>
          <a:p>
            <a:pPr>
              <a:lnSpc>
                <a:spcPct val="90000"/>
              </a:lnSpc>
              <a:buFont typeface="Calibri" panose="020F0502020204030204" pitchFamily="34" charset="0"/>
              <a:buChar char="‒"/>
            </a:pPr>
            <a:r>
              <a:rPr lang="en-US" altLang="en-US" sz="2400" b="0" dirty="0">
                <a:latin typeface="+mn-lt"/>
                <a:cs typeface="Calibri" panose="020F0502020204030204" pitchFamily="34" charset="0"/>
              </a:rPr>
              <a:t>Unused contributions, if any, are paid to your estate.</a:t>
            </a:r>
          </a:p>
          <a:p>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5606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12898" y="260497"/>
            <a:ext cx="8686800" cy="1143000"/>
          </a:xfrm>
        </p:spPr>
        <p:txBody>
          <a:bodyPr>
            <a:normAutofit/>
          </a:bodyPr>
          <a:lstStyle/>
          <a:p>
            <a:r>
              <a:rPr lang="en-US" altLang="en-US" sz="3600" b="1" dirty="0">
                <a:latin typeface="+mj-lt"/>
                <a:cs typeface="Calibri" panose="020F0502020204030204" pitchFamily="34" charset="0"/>
              </a:rPr>
              <a:t>Minimum 10 or 15-Year </a:t>
            </a:r>
          </a:p>
        </p:txBody>
      </p:sp>
      <p:sp>
        <p:nvSpPr>
          <p:cNvPr id="302083" name="Rectangle 3"/>
          <p:cNvSpPr>
            <a:spLocks noGrp="1" noChangeArrowheads="1"/>
          </p:cNvSpPr>
          <p:nvPr>
            <p:ph type="body" idx="1"/>
          </p:nvPr>
        </p:nvSpPr>
        <p:spPr>
          <a:xfrm>
            <a:off x="850161" y="1403497"/>
            <a:ext cx="10491677" cy="4583243"/>
          </a:xfrm>
        </p:spPr>
        <p:txBody>
          <a:bodyPr/>
          <a:lstStyle/>
          <a:p>
            <a:pPr>
              <a:lnSpc>
                <a:spcPct val="90000"/>
              </a:lnSpc>
              <a:buFont typeface="Calibri" panose="020F0502020204030204" pitchFamily="34" charset="0"/>
              <a:buChar char="‒"/>
            </a:pPr>
            <a:r>
              <a:rPr lang="en-US" altLang="en-US" sz="2400" b="0" i="1" dirty="0">
                <a:latin typeface="+mn-lt"/>
                <a:cs typeface="Calibri" panose="020F0502020204030204" pitchFamily="34" charset="0"/>
              </a:rPr>
              <a:t>Reduced</a:t>
            </a:r>
            <a:r>
              <a:rPr lang="en-US" altLang="en-US" sz="2400" b="0" dirty="0">
                <a:latin typeface="+mn-lt"/>
                <a:cs typeface="Calibri" panose="020F0502020204030204" pitchFamily="34" charset="0"/>
              </a:rPr>
              <a:t> pension payable for your lifetime</a:t>
            </a:r>
          </a:p>
          <a:p>
            <a:pPr>
              <a:lnSpc>
                <a:spcPct val="90000"/>
              </a:lnSpc>
              <a:buFont typeface="Calibri" panose="020F0502020204030204" pitchFamily="34" charset="0"/>
              <a:buChar char="‒"/>
            </a:pPr>
            <a:endParaRPr lang="en-US" altLang="en-US" sz="2400" b="0" dirty="0">
              <a:latin typeface="+mn-lt"/>
              <a:cs typeface="Calibri" panose="020F0502020204030204" pitchFamily="34" charset="0"/>
            </a:endParaRPr>
          </a:p>
          <a:p>
            <a:pPr>
              <a:lnSpc>
                <a:spcPct val="90000"/>
              </a:lnSpc>
              <a:buFont typeface="Calibri" panose="020F0502020204030204" pitchFamily="34" charset="0"/>
              <a:buChar char="‒"/>
            </a:pPr>
            <a:r>
              <a:rPr lang="en-US" altLang="en-US" sz="2400" b="0" dirty="0">
                <a:latin typeface="+mn-lt"/>
                <a:cs typeface="Calibri" panose="020F0502020204030204" pitchFamily="34" charset="0"/>
              </a:rPr>
              <a:t>If you pass away within the minimum guarantee period, your pension will continue to your named beneficiary(</a:t>
            </a:r>
            <a:r>
              <a:rPr lang="en-US" altLang="en-US" sz="2400" b="0" dirty="0" err="1">
                <a:latin typeface="+mn-lt"/>
                <a:cs typeface="Calibri" panose="020F0502020204030204" pitchFamily="34" charset="0"/>
              </a:rPr>
              <a:t>ies</a:t>
            </a:r>
            <a:r>
              <a:rPr lang="en-US" altLang="en-US" sz="2400" b="0" dirty="0">
                <a:latin typeface="+mn-lt"/>
                <a:cs typeface="Calibri" panose="020F0502020204030204" pitchFamily="34" charset="0"/>
              </a:rPr>
              <a:t>) for the balance of the guarantee period.</a:t>
            </a:r>
          </a:p>
          <a:p>
            <a:pPr>
              <a:lnSpc>
                <a:spcPct val="90000"/>
              </a:lnSpc>
              <a:buFont typeface="Calibri" panose="020F0502020204030204" pitchFamily="34" charset="0"/>
              <a:buChar char="‒"/>
            </a:pPr>
            <a:endParaRPr lang="en-US" altLang="en-US" sz="2400" b="0" dirty="0">
              <a:latin typeface="+mn-lt"/>
              <a:cs typeface="Calibri" panose="020F0502020204030204" pitchFamily="34" charset="0"/>
            </a:endParaRPr>
          </a:p>
          <a:p>
            <a:pPr>
              <a:lnSpc>
                <a:spcPct val="90000"/>
              </a:lnSpc>
              <a:buFont typeface="Calibri" panose="020F0502020204030204" pitchFamily="34" charset="0"/>
              <a:buChar char="‒"/>
            </a:pPr>
            <a:r>
              <a:rPr lang="en-US" altLang="en-US" sz="2400" b="0" dirty="0">
                <a:latin typeface="+mn-lt"/>
                <a:cs typeface="Calibri" panose="020F0502020204030204" pitchFamily="34" charset="0"/>
              </a:rPr>
              <a:t>Single or married/common-law</a:t>
            </a:r>
          </a:p>
          <a:p>
            <a:pPr>
              <a:lnSpc>
                <a:spcPct val="90000"/>
              </a:lnSpc>
              <a:buFont typeface="Calibri" panose="020F0502020204030204" pitchFamily="34" charset="0"/>
              <a:buChar char="‒"/>
            </a:pPr>
            <a:endParaRPr lang="en-US" altLang="en-US" sz="2400" b="0" dirty="0">
              <a:latin typeface="+mn-lt"/>
              <a:cs typeface="Calibri" panose="020F0502020204030204" pitchFamily="34" charset="0"/>
            </a:endParaRPr>
          </a:p>
          <a:p>
            <a:pPr>
              <a:lnSpc>
                <a:spcPct val="90000"/>
              </a:lnSpc>
              <a:buFont typeface="Calibri" panose="020F0502020204030204" pitchFamily="34" charset="0"/>
              <a:buChar char="‒"/>
            </a:pPr>
            <a:r>
              <a:rPr lang="en-US" altLang="en-US" sz="2400" b="0" dirty="0">
                <a:latin typeface="+mn-lt"/>
                <a:cs typeface="Calibri" panose="020F0502020204030204" pitchFamily="34" charset="0"/>
              </a:rPr>
              <a:t>Beneficiary(</a:t>
            </a:r>
            <a:r>
              <a:rPr lang="en-US" altLang="en-US" sz="2400" b="0" dirty="0" err="1">
                <a:latin typeface="+mn-lt"/>
                <a:cs typeface="Calibri" panose="020F0502020204030204" pitchFamily="34" charset="0"/>
              </a:rPr>
              <a:t>ies</a:t>
            </a:r>
            <a:r>
              <a:rPr lang="en-US" altLang="en-US" sz="2400" b="0" dirty="0">
                <a:latin typeface="+mn-lt"/>
                <a:cs typeface="Calibri" panose="020F0502020204030204" pitchFamily="34" charset="0"/>
              </a:rPr>
              <a:t>) can be anyone</a:t>
            </a:r>
          </a:p>
          <a:p>
            <a:pPr>
              <a:lnSpc>
                <a:spcPct val="90000"/>
              </a:lnSpc>
              <a:buFont typeface="Wingdings" panose="05000000000000000000" pitchFamily="2" charset="2"/>
              <a:buChar char="ü"/>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76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313515" y="233484"/>
            <a:ext cx="9489703" cy="1066800"/>
          </a:xfrm>
        </p:spPr>
        <p:txBody>
          <a:bodyPr>
            <a:normAutofit/>
          </a:bodyPr>
          <a:lstStyle/>
          <a:p>
            <a:r>
              <a:rPr lang="en-US" altLang="en-US" sz="3600" b="1" dirty="0">
                <a:latin typeface="+mj-lt"/>
                <a:cs typeface="Calibri" panose="020F0502020204030204" pitchFamily="34" charset="0"/>
              </a:rPr>
              <a:t>Civil Service Superannuation Pension</a:t>
            </a:r>
          </a:p>
        </p:txBody>
      </p:sp>
      <p:sp>
        <p:nvSpPr>
          <p:cNvPr id="296963" name="Rectangle 3"/>
          <p:cNvSpPr>
            <a:spLocks noGrp="1" noChangeArrowheads="1"/>
          </p:cNvSpPr>
          <p:nvPr>
            <p:ph type="body" idx="1"/>
          </p:nvPr>
        </p:nvSpPr>
        <p:spPr>
          <a:xfrm>
            <a:off x="779304" y="1765438"/>
            <a:ext cx="10420739" cy="4495800"/>
          </a:xfrm>
        </p:spPr>
        <p:txBody>
          <a:bodyPr>
            <a:normAutofit/>
          </a:bodyPr>
          <a:lstStyle/>
          <a:p>
            <a:r>
              <a:rPr lang="en-US" altLang="en-US" sz="2400" b="0" dirty="0">
                <a:latin typeface="+mn-lt"/>
                <a:cs typeface="Calibri" panose="020F0502020204030204" pitchFamily="34" charset="0"/>
              </a:rPr>
              <a:t>This is a defined benefit pension plan.</a:t>
            </a:r>
          </a:p>
          <a:p>
            <a:pPr>
              <a:buFont typeface="Wingdings" panose="05000000000000000000" pitchFamily="2" charset="2"/>
              <a:buChar char="ü"/>
            </a:pPr>
            <a:endParaRPr lang="en-US" altLang="en-US" sz="2400" b="0" dirty="0">
              <a:latin typeface="+mn-lt"/>
              <a:cs typeface="Calibri" panose="020F0502020204030204" pitchFamily="34" charset="0"/>
            </a:endParaRPr>
          </a:p>
          <a:p>
            <a:r>
              <a:rPr lang="en-US" altLang="en-US" sz="2400" b="0" dirty="0">
                <a:latin typeface="+mn-lt"/>
                <a:cs typeface="Calibri" panose="020F0502020204030204" pitchFamily="34" charset="0"/>
              </a:rPr>
              <a:t>Employees contribute a percentage of earnings to the plan and accrue a pension. Employers also fund a portion of the benefits earned.</a:t>
            </a:r>
          </a:p>
          <a:p>
            <a:pPr>
              <a:buFont typeface="Wingdings" panose="05000000000000000000" pitchFamily="2" charset="2"/>
              <a:buChar char="ü"/>
            </a:pPr>
            <a:endParaRPr lang="en-US" altLang="en-US" sz="2400" b="0" dirty="0">
              <a:latin typeface="+mn-lt"/>
              <a:cs typeface="Calibri" panose="020F0502020204030204" pitchFamily="34" charset="0"/>
            </a:endParaRPr>
          </a:p>
          <a:p>
            <a:r>
              <a:rPr lang="en-US" altLang="en-US" sz="2400" b="0" dirty="0">
                <a:latin typeface="+mn-lt"/>
                <a:cs typeface="Calibri" panose="020F0502020204030204" pitchFamily="34" charset="0"/>
              </a:rPr>
              <a:t>The pension is determined using a formula that uses </a:t>
            </a:r>
            <a:r>
              <a:rPr lang="en-US" altLang="en-US" sz="2400" dirty="0">
                <a:latin typeface="+mn-lt"/>
                <a:cs typeface="Calibri" panose="020F0502020204030204" pitchFamily="34" charset="0"/>
              </a:rPr>
              <a:t>service</a:t>
            </a:r>
            <a:r>
              <a:rPr lang="en-US" altLang="en-US" sz="2400" b="0" dirty="0">
                <a:latin typeface="+mn-lt"/>
                <a:cs typeface="Calibri" panose="020F0502020204030204" pitchFamily="34" charset="0"/>
              </a:rPr>
              <a:t> and </a:t>
            </a:r>
            <a:r>
              <a:rPr lang="en-US" altLang="en-US" sz="2400" dirty="0">
                <a:latin typeface="+mn-lt"/>
                <a:cs typeface="Calibri" panose="020F0502020204030204" pitchFamily="34" charset="0"/>
              </a:rPr>
              <a:t>earnings</a:t>
            </a:r>
            <a:r>
              <a:rPr lang="en-US" altLang="en-US" sz="2400" b="0" dirty="0">
                <a:latin typeface="+mn-lt"/>
                <a:cs typeface="Calibri" panose="020F0502020204030204" pitchFamily="34" charset="0"/>
              </a:rPr>
              <a:t>. Your pension amount does not directly depend on what you contributed.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66060" y="310420"/>
            <a:ext cx="8686800" cy="1055557"/>
          </a:xfrm>
        </p:spPr>
        <p:txBody>
          <a:bodyPr>
            <a:normAutofit/>
          </a:bodyPr>
          <a:lstStyle/>
          <a:p>
            <a:r>
              <a:rPr lang="en-US" altLang="en-US" sz="3600" b="1" dirty="0">
                <a:latin typeface="+mj-lt"/>
                <a:cs typeface="Calibri" panose="020F0502020204030204" pitchFamily="34" charset="0"/>
              </a:rPr>
              <a:t>1/2 to Survivor</a:t>
            </a:r>
          </a:p>
        </p:txBody>
      </p:sp>
      <p:sp>
        <p:nvSpPr>
          <p:cNvPr id="302083" name="Rectangle 3"/>
          <p:cNvSpPr>
            <a:spLocks noGrp="1" noChangeArrowheads="1"/>
          </p:cNvSpPr>
          <p:nvPr>
            <p:ph type="body" idx="1"/>
          </p:nvPr>
        </p:nvSpPr>
        <p:spPr>
          <a:xfrm>
            <a:off x="863895" y="1549972"/>
            <a:ext cx="10289658" cy="4278443"/>
          </a:xfrm>
        </p:spPr>
        <p:txBody>
          <a:bodyPr/>
          <a:lstStyle/>
          <a:p>
            <a:pPr>
              <a:lnSpc>
                <a:spcPct val="90000"/>
              </a:lnSpc>
              <a:buFont typeface="Calibri" panose="020F0502020204030204" pitchFamily="34" charset="0"/>
              <a:buChar char="‒"/>
            </a:pPr>
            <a:r>
              <a:rPr lang="en-US" altLang="en-US" sz="2400" b="0" i="1" dirty="0">
                <a:latin typeface="+mn-lt"/>
                <a:cs typeface="Calibri" panose="020F0502020204030204" pitchFamily="34" charset="0"/>
              </a:rPr>
              <a:t>Reduced</a:t>
            </a:r>
            <a:r>
              <a:rPr lang="en-US" altLang="en-US" sz="2400" b="0" dirty="0">
                <a:latin typeface="+mn-lt"/>
                <a:cs typeface="Calibri" panose="020F0502020204030204" pitchFamily="34" charset="0"/>
              </a:rPr>
              <a:t> pension payable for your lifetime. After your death, your spouse/partner will receive 1/2 of your pension for their lifetime.</a:t>
            </a:r>
          </a:p>
          <a:p>
            <a:pPr>
              <a:lnSpc>
                <a:spcPct val="90000"/>
              </a:lnSpc>
              <a:buFont typeface="Calibri" panose="020F0502020204030204" pitchFamily="34" charset="0"/>
              <a:buChar char="‒"/>
            </a:pPr>
            <a:endParaRPr lang="en-US" altLang="en-US" sz="2400" b="0" dirty="0">
              <a:latin typeface="+mn-lt"/>
              <a:cs typeface="Calibri" panose="020F0502020204030204" pitchFamily="34" charset="0"/>
            </a:endParaRPr>
          </a:p>
          <a:p>
            <a:pPr>
              <a:lnSpc>
                <a:spcPct val="90000"/>
              </a:lnSpc>
              <a:buFont typeface="Calibri" panose="020F0502020204030204" pitchFamily="34" charset="0"/>
              <a:buChar char="‒"/>
            </a:pPr>
            <a:r>
              <a:rPr lang="en-US" altLang="en-US" sz="2400" b="0" dirty="0">
                <a:latin typeface="+mn-lt"/>
                <a:cs typeface="Calibri" panose="020F0502020204030204" pitchFamily="34" charset="0"/>
              </a:rPr>
              <a:t>Married or common-law</a:t>
            </a:r>
          </a:p>
          <a:p>
            <a:pPr>
              <a:lnSpc>
                <a:spcPct val="90000"/>
              </a:lnSpc>
              <a:buFont typeface="Calibri" panose="020F0502020204030204" pitchFamily="34" charset="0"/>
              <a:buChar char="‒"/>
            </a:pPr>
            <a:endParaRPr lang="en-US" altLang="en-US" sz="2400" b="0" dirty="0">
              <a:latin typeface="+mn-lt"/>
              <a:cs typeface="Calibri" panose="020F0502020204030204" pitchFamily="34" charset="0"/>
            </a:endParaRPr>
          </a:p>
          <a:p>
            <a:pPr>
              <a:lnSpc>
                <a:spcPct val="90000"/>
              </a:lnSpc>
              <a:buFont typeface="Calibri" panose="020F0502020204030204" pitchFamily="34" charset="0"/>
              <a:buChar char="‒"/>
            </a:pPr>
            <a:r>
              <a:rPr lang="en-US" altLang="en-US" sz="2400" b="0" dirty="0">
                <a:latin typeface="+mn-lt"/>
                <a:cs typeface="Calibri" panose="020F0502020204030204" pitchFamily="34" charset="0"/>
              </a:rPr>
              <a:t>Beneficiary must be spouse/partner</a:t>
            </a:r>
          </a:p>
          <a:p>
            <a:pPr>
              <a:lnSpc>
                <a:spcPct val="90000"/>
              </a:lnSpc>
              <a:buFont typeface="Wingdings" panose="05000000000000000000" pitchFamily="2" charset="2"/>
              <a:buChar char="ü"/>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1802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317204" y="186070"/>
            <a:ext cx="8686800" cy="1143000"/>
          </a:xfrm>
        </p:spPr>
        <p:txBody>
          <a:bodyPr>
            <a:normAutofit/>
          </a:bodyPr>
          <a:lstStyle/>
          <a:p>
            <a:r>
              <a:rPr lang="en-US" altLang="en-US" sz="3600" b="1" dirty="0">
                <a:latin typeface="+mj-lt"/>
                <a:cs typeface="Calibri" panose="020F0502020204030204" pitchFamily="34" charset="0"/>
              </a:rPr>
              <a:t>2/3 to Survivor</a:t>
            </a:r>
          </a:p>
        </p:txBody>
      </p:sp>
      <p:sp>
        <p:nvSpPr>
          <p:cNvPr id="302083" name="Rectangle 3"/>
          <p:cNvSpPr>
            <a:spLocks noGrp="1" noChangeArrowheads="1"/>
          </p:cNvSpPr>
          <p:nvPr>
            <p:ph type="body" idx="1"/>
          </p:nvPr>
        </p:nvSpPr>
        <p:spPr>
          <a:xfrm>
            <a:off x="842630" y="1592502"/>
            <a:ext cx="10395984" cy="4049843"/>
          </a:xfrm>
        </p:spPr>
        <p:txBody>
          <a:bodyPr/>
          <a:lstStyle/>
          <a:p>
            <a:pPr>
              <a:lnSpc>
                <a:spcPct val="90000"/>
              </a:lnSpc>
              <a:buFont typeface="Calibri" panose="020F0502020204030204" pitchFamily="34" charset="0"/>
              <a:buChar char="‒"/>
            </a:pPr>
            <a:r>
              <a:rPr lang="en-US" altLang="en-US" sz="2400" b="0" i="1" dirty="0">
                <a:latin typeface="+mn-lt"/>
                <a:cs typeface="Calibri" panose="020F0502020204030204" pitchFamily="34" charset="0"/>
              </a:rPr>
              <a:t>Reduced</a:t>
            </a:r>
            <a:r>
              <a:rPr lang="en-US" altLang="en-US" sz="2400" b="0" dirty="0">
                <a:latin typeface="+mn-lt"/>
                <a:cs typeface="Calibri" panose="020F0502020204030204" pitchFamily="34" charset="0"/>
              </a:rPr>
              <a:t> pension payable for your lifetime. After your death, your spouse/partner will receive 2/3 of your pension for their lifetime.</a:t>
            </a:r>
          </a:p>
          <a:p>
            <a:pPr>
              <a:lnSpc>
                <a:spcPct val="90000"/>
              </a:lnSpc>
              <a:buFont typeface="Calibri" panose="020F0502020204030204" pitchFamily="34" charset="0"/>
              <a:buChar char="‒"/>
            </a:pPr>
            <a:endParaRPr lang="en-US" altLang="en-US" sz="2400" b="0" dirty="0">
              <a:latin typeface="+mn-lt"/>
              <a:cs typeface="Calibri" panose="020F0502020204030204" pitchFamily="34" charset="0"/>
            </a:endParaRPr>
          </a:p>
          <a:p>
            <a:pPr>
              <a:lnSpc>
                <a:spcPct val="90000"/>
              </a:lnSpc>
              <a:buFont typeface="Calibri" panose="020F0502020204030204" pitchFamily="34" charset="0"/>
              <a:buChar char="‒"/>
            </a:pPr>
            <a:r>
              <a:rPr lang="en-US" altLang="en-US" sz="2400" b="0" dirty="0">
                <a:latin typeface="+mn-lt"/>
                <a:cs typeface="Calibri" panose="020F0502020204030204" pitchFamily="34" charset="0"/>
              </a:rPr>
              <a:t>Married or common-law</a:t>
            </a:r>
          </a:p>
          <a:p>
            <a:pPr>
              <a:lnSpc>
                <a:spcPct val="90000"/>
              </a:lnSpc>
              <a:buFont typeface="Calibri" panose="020F0502020204030204" pitchFamily="34" charset="0"/>
              <a:buChar char="‒"/>
            </a:pPr>
            <a:endParaRPr lang="en-US" altLang="en-US" sz="2400" b="0" dirty="0">
              <a:latin typeface="+mn-lt"/>
              <a:cs typeface="Calibri" panose="020F0502020204030204" pitchFamily="34" charset="0"/>
            </a:endParaRPr>
          </a:p>
          <a:p>
            <a:pPr>
              <a:lnSpc>
                <a:spcPct val="90000"/>
              </a:lnSpc>
              <a:buFont typeface="Calibri" panose="020F0502020204030204" pitchFamily="34" charset="0"/>
              <a:buChar char="‒"/>
            </a:pPr>
            <a:r>
              <a:rPr lang="en-US" altLang="en-US" sz="2400" b="0" dirty="0">
                <a:latin typeface="+mn-lt"/>
                <a:cs typeface="Calibri" panose="020F0502020204030204" pitchFamily="34" charset="0"/>
              </a:rPr>
              <a:t>Beneficiary must be spouse/partner</a:t>
            </a:r>
          </a:p>
          <a:p>
            <a:pPr>
              <a:lnSpc>
                <a:spcPct val="90000"/>
              </a:lnSpc>
              <a:buFont typeface="Wingdings" panose="05000000000000000000" pitchFamily="2" charset="2"/>
              <a:buChar char="ü"/>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3197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317204" y="196703"/>
            <a:ext cx="8686800" cy="1143000"/>
          </a:xfrm>
        </p:spPr>
        <p:txBody>
          <a:bodyPr>
            <a:normAutofit/>
          </a:bodyPr>
          <a:lstStyle/>
          <a:p>
            <a:r>
              <a:rPr lang="en-US" altLang="en-US" sz="3600" b="1" dirty="0">
                <a:latin typeface="+mj-lt"/>
                <a:cs typeface="Calibri" panose="020F0502020204030204" pitchFamily="34" charset="0"/>
              </a:rPr>
              <a:t>Full to Survivor</a:t>
            </a:r>
          </a:p>
        </p:txBody>
      </p:sp>
      <p:sp>
        <p:nvSpPr>
          <p:cNvPr id="302083" name="Rectangle 3"/>
          <p:cNvSpPr>
            <a:spLocks noGrp="1" noChangeArrowheads="1"/>
          </p:cNvSpPr>
          <p:nvPr>
            <p:ph type="body" idx="1"/>
          </p:nvPr>
        </p:nvSpPr>
        <p:spPr>
          <a:xfrm>
            <a:off x="800100" y="1509824"/>
            <a:ext cx="10385352" cy="4430843"/>
          </a:xfrm>
        </p:spPr>
        <p:txBody>
          <a:bodyPr/>
          <a:lstStyle/>
          <a:p>
            <a:pPr>
              <a:lnSpc>
                <a:spcPct val="90000"/>
              </a:lnSpc>
              <a:buFont typeface="Calibri" panose="020F0502020204030204" pitchFamily="34" charset="0"/>
              <a:buChar char="‒"/>
            </a:pPr>
            <a:r>
              <a:rPr lang="en-US" altLang="en-US" sz="2400" b="0" i="1" dirty="0">
                <a:latin typeface="+mn-lt"/>
                <a:cs typeface="Calibri" panose="020F0502020204030204" pitchFamily="34" charset="0"/>
              </a:rPr>
              <a:t>Reduced</a:t>
            </a:r>
            <a:r>
              <a:rPr lang="en-US" altLang="en-US" sz="2400" b="0" dirty="0">
                <a:latin typeface="+mn-lt"/>
                <a:cs typeface="Calibri" panose="020F0502020204030204" pitchFamily="34" charset="0"/>
              </a:rPr>
              <a:t> pension payable for your lifetime. After your death, your spouse/partner will receive your full pension for their lifetime.</a:t>
            </a:r>
          </a:p>
          <a:p>
            <a:pPr>
              <a:lnSpc>
                <a:spcPct val="90000"/>
              </a:lnSpc>
              <a:buFont typeface="Calibri" panose="020F0502020204030204" pitchFamily="34" charset="0"/>
              <a:buChar char="‒"/>
            </a:pPr>
            <a:endParaRPr lang="en-US" altLang="en-US" sz="2400" b="0" dirty="0">
              <a:latin typeface="+mn-lt"/>
              <a:cs typeface="Calibri" panose="020F0502020204030204" pitchFamily="34" charset="0"/>
            </a:endParaRPr>
          </a:p>
          <a:p>
            <a:pPr>
              <a:lnSpc>
                <a:spcPct val="90000"/>
              </a:lnSpc>
              <a:buFont typeface="Calibri" panose="020F0502020204030204" pitchFamily="34" charset="0"/>
              <a:buChar char="‒"/>
            </a:pPr>
            <a:r>
              <a:rPr lang="en-US" altLang="en-US" sz="2400" b="0" dirty="0">
                <a:latin typeface="+mn-lt"/>
                <a:cs typeface="Calibri" panose="020F0502020204030204" pitchFamily="34" charset="0"/>
              </a:rPr>
              <a:t>Married or common-law</a:t>
            </a:r>
          </a:p>
          <a:p>
            <a:pPr>
              <a:lnSpc>
                <a:spcPct val="90000"/>
              </a:lnSpc>
              <a:buFont typeface="Calibri" panose="020F0502020204030204" pitchFamily="34" charset="0"/>
              <a:buChar char="‒"/>
            </a:pPr>
            <a:endParaRPr lang="en-US" altLang="en-US" sz="2400" b="0" dirty="0">
              <a:latin typeface="+mn-lt"/>
              <a:cs typeface="Calibri" panose="020F0502020204030204" pitchFamily="34" charset="0"/>
            </a:endParaRPr>
          </a:p>
          <a:p>
            <a:pPr>
              <a:lnSpc>
                <a:spcPct val="90000"/>
              </a:lnSpc>
              <a:buFont typeface="Calibri" panose="020F0502020204030204" pitchFamily="34" charset="0"/>
              <a:buChar char="‒"/>
            </a:pPr>
            <a:r>
              <a:rPr lang="en-US" altLang="en-US" sz="2400" b="0" dirty="0">
                <a:latin typeface="+mn-lt"/>
                <a:cs typeface="Calibri" panose="020F0502020204030204" pitchFamily="34" charset="0"/>
              </a:rPr>
              <a:t>Beneficiary must be spouse/partner</a:t>
            </a:r>
          </a:p>
          <a:p>
            <a:pPr>
              <a:lnSpc>
                <a:spcPct val="90000"/>
              </a:lnSpc>
              <a:buFont typeface="Wingdings" panose="05000000000000000000" pitchFamily="2" charset="2"/>
              <a:buChar char="ü"/>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665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38223" y="110955"/>
            <a:ext cx="10529777" cy="908097"/>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nSpc>
                <a:spcPct val="90000"/>
              </a:lnSpc>
            </a:pPr>
            <a:r>
              <a:rPr lang="en-US" altLang="en-US" sz="3600" b="1" dirty="0">
                <a:latin typeface="+mj-lt"/>
                <a:cs typeface="Calibri" panose="020F0502020204030204" pitchFamily="34" charset="0"/>
              </a:rPr>
              <a:t>Sample cost to provide pension options</a:t>
            </a:r>
          </a:p>
        </p:txBody>
      </p:sp>
      <p:sp>
        <p:nvSpPr>
          <p:cNvPr id="84995" name="Rectangle 3"/>
          <p:cNvSpPr>
            <a:spLocks noGrp="1" noChangeArrowheads="1"/>
          </p:cNvSpPr>
          <p:nvPr>
            <p:ph type="body" idx="1"/>
          </p:nvPr>
        </p:nvSpPr>
        <p:spPr>
          <a:xfrm>
            <a:off x="1828799" y="1023352"/>
            <a:ext cx="8229600" cy="40679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lnSpcReduction="10000"/>
          </a:bodyPr>
          <a:lstStyle/>
          <a:p>
            <a:pPr algn="ctr">
              <a:tabLst>
                <a:tab pos="3309938" algn="ctr"/>
                <a:tab pos="4970463" algn="ctr"/>
                <a:tab pos="6459538" algn="ctr"/>
              </a:tabLst>
            </a:pPr>
            <a:r>
              <a:rPr lang="en-US" altLang="en-US" sz="2400" dirty="0">
                <a:latin typeface="Calibri" panose="020F0502020204030204" pitchFamily="34" charset="0"/>
                <a:cs typeface="Calibri" panose="020F0502020204030204" pitchFamily="34" charset="0"/>
              </a:rPr>
              <a:t>Member and spouse/partner both age 55</a:t>
            </a:r>
          </a:p>
        </p:txBody>
      </p:sp>
      <p:sp>
        <p:nvSpPr>
          <p:cNvPr id="85004" name="Rectangle 12"/>
          <p:cNvSpPr>
            <a:spLocks noChangeArrowheads="1"/>
          </p:cNvSpPr>
          <p:nvPr/>
        </p:nvSpPr>
        <p:spPr bwMode="auto">
          <a:xfrm>
            <a:off x="2459039" y="4308475"/>
            <a:ext cx="2020887"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graphicFrame>
        <p:nvGraphicFramePr>
          <p:cNvPr id="4" name="Table 3">
            <a:extLst>
              <a:ext uri="{FF2B5EF4-FFF2-40B4-BE49-F238E27FC236}">
                <a16:creationId xmlns:a16="http://schemas.microsoft.com/office/drawing/2014/main" id="{70078C27-44E0-E33F-0F7E-B5EE2529C631}"/>
              </a:ext>
            </a:extLst>
          </p:cNvPr>
          <p:cNvGraphicFramePr>
            <a:graphicFrameLocks noGrp="1"/>
          </p:cNvGraphicFramePr>
          <p:nvPr>
            <p:extLst>
              <p:ext uri="{D42A27DB-BD31-4B8C-83A1-F6EECF244321}">
                <p14:modId xmlns:p14="http://schemas.microsoft.com/office/powerpoint/2010/main" val="2053376567"/>
              </p:ext>
            </p:extLst>
          </p:nvPr>
        </p:nvGraphicFramePr>
        <p:xfrm>
          <a:off x="1524000" y="907997"/>
          <a:ext cx="8729724" cy="5042006"/>
        </p:xfrm>
        <a:graphic>
          <a:graphicData uri="http://schemas.openxmlformats.org/drawingml/2006/table">
            <a:tbl>
              <a:tblPr firstRow="1" bandRow="1">
                <a:tableStyleId>{073A0DAA-6AF3-43AB-8588-CEC1D06C72B9}</a:tableStyleId>
              </a:tblPr>
              <a:tblGrid>
                <a:gridCol w="2508440">
                  <a:extLst>
                    <a:ext uri="{9D8B030D-6E8A-4147-A177-3AD203B41FA5}">
                      <a16:colId xmlns:a16="http://schemas.microsoft.com/office/drawing/2014/main" val="652666209"/>
                    </a:ext>
                  </a:extLst>
                </a:gridCol>
                <a:gridCol w="1557536">
                  <a:extLst>
                    <a:ext uri="{9D8B030D-6E8A-4147-A177-3AD203B41FA5}">
                      <a16:colId xmlns:a16="http://schemas.microsoft.com/office/drawing/2014/main" val="137365011"/>
                    </a:ext>
                  </a:extLst>
                </a:gridCol>
                <a:gridCol w="1516298">
                  <a:extLst>
                    <a:ext uri="{9D8B030D-6E8A-4147-A177-3AD203B41FA5}">
                      <a16:colId xmlns:a16="http://schemas.microsoft.com/office/drawing/2014/main" val="4229589327"/>
                    </a:ext>
                  </a:extLst>
                </a:gridCol>
                <a:gridCol w="3147450">
                  <a:extLst>
                    <a:ext uri="{9D8B030D-6E8A-4147-A177-3AD203B41FA5}">
                      <a16:colId xmlns:a16="http://schemas.microsoft.com/office/drawing/2014/main" val="4243606401"/>
                    </a:ext>
                  </a:extLst>
                </a:gridCol>
              </a:tblGrid>
              <a:tr h="1002851">
                <a:tc>
                  <a:txBody>
                    <a:bodyPr/>
                    <a:lstStyle/>
                    <a:p>
                      <a:pPr algn="ctr"/>
                      <a:r>
                        <a:rPr lang="en-US" sz="2000" b="1" dirty="0">
                          <a:latin typeface="+mn-lt"/>
                          <a:cs typeface="Calibri" panose="020F0502020204030204" pitchFamily="34" charset="0"/>
                        </a:rPr>
                        <a:t>Pension Option</a:t>
                      </a:r>
                    </a:p>
                  </a:txBody>
                  <a:tcPr anchor="ctr">
                    <a:solidFill>
                      <a:schemeClr val="tx2"/>
                    </a:solidFill>
                  </a:tcPr>
                </a:tc>
                <a:tc>
                  <a:txBody>
                    <a:bodyPr/>
                    <a:lstStyle/>
                    <a:p>
                      <a:pPr algn="ctr"/>
                      <a:r>
                        <a:rPr lang="en-US" sz="2000" b="1" dirty="0">
                          <a:latin typeface="+mn-lt"/>
                          <a:cs typeface="Calibri" panose="020F0502020204030204" pitchFamily="34" charset="0"/>
                        </a:rPr>
                        <a:t>Amount of Pension</a:t>
                      </a:r>
                    </a:p>
                  </a:txBody>
                  <a:tcPr anchor="ctr">
                    <a:solidFill>
                      <a:schemeClr val="tx2"/>
                    </a:solidFill>
                  </a:tcPr>
                </a:tc>
                <a:tc>
                  <a:txBody>
                    <a:bodyPr/>
                    <a:lstStyle/>
                    <a:p>
                      <a:pPr algn="ctr"/>
                      <a:r>
                        <a:rPr lang="en-US" sz="2000" b="1" dirty="0">
                          <a:latin typeface="+mn-lt"/>
                          <a:cs typeface="Calibri" panose="020F0502020204030204" pitchFamily="34" charset="0"/>
                        </a:rPr>
                        <a:t>Cost to Provide to beneficiary</a:t>
                      </a:r>
                    </a:p>
                  </a:txBody>
                  <a:tcPr anchor="ctr">
                    <a:solidFill>
                      <a:schemeClr val="tx2"/>
                    </a:solidFill>
                  </a:tcPr>
                </a:tc>
                <a:tc>
                  <a:txBody>
                    <a:bodyPr/>
                    <a:lstStyle/>
                    <a:p>
                      <a:pPr algn="ctr"/>
                      <a:r>
                        <a:rPr lang="en-US" sz="2000" b="1" dirty="0">
                          <a:latin typeface="+mn-lt"/>
                          <a:cs typeface="Calibri" panose="020F0502020204030204" pitchFamily="34" charset="0"/>
                        </a:rPr>
                        <a:t>Amount to beneficiary on death of member</a:t>
                      </a:r>
                    </a:p>
                  </a:txBody>
                  <a:tcPr anchor="ctr">
                    <a:solidFill>
                      <a:schemeClr val="tx2"/>
                    </a:solidFill>
                  </a:tcPr>
                </a:tc>
                <a:extLst>
                  <a:ext uri="{0D108BD9-81ED-4DB2-BD59-A6C34878D82A}">
                    <a16:rowId xmlns:a16="http://schemas.microsoft.com/office/drawing/2014/main" val="1985868436"/>
                  </a:ext>
                </a:extLst>
              </a:tr>
              <a:tr h="619044">
                <a:tc>
                  <a:txBody>
                    <a:bodyPr/>
                    <a:lstStyle/>
                    <a:p>
                      <a:pPr algn="l"/>
                      <a:r>
                        <a:rPr lang="en-US" sz="2000" b="1" dirty="0">
                          <a:solidFill>
                            <a:schemeClr val="bg2"/>
                          </a:solidFill>
                          <a:latin typeface="+mn-lt"/>
                          <a:cs typeface="Calibri" panose="020F0502020204030204" pitchFamily="34" charset="0"/>
                        </a:rPr>
                        <a:t>Lifetime*</a:t>
                      </a:r>
                    </a:p>
                  </a:txBody>
                  <a:tcPr anchor="ctr"/>
                </a:tc>
                <a:tc>
                  <a:txBody>
                    <a:bodyPr/>
                    <a:lstStyle/>
                    <a:p>
                      <a:pPr algn="ctr"/>
                      <a:r>
                        <a:rPr lang="en-US" sz="2000" b="1" dirty="0">
                          <a:solidFill>
                            <a:schemeClr val="bg2"/>
                          </a:solidFill>
                          <a:latin typeface="+mn-lt"/>
                          <a:cs typeface="Calibri" panose="020F0502020204030204" pitchFamily="34" charset="0"/>
                        </a:rPr>
                        <a:t>$1,000</a:t>
                      </a:r>
                    </a:p>
                  </a:txBody>
                  <a:tcPr anchor="ctr"/>
                </a:tc>
                <a:tc>
                  <a:txBody>
                    <a:bodyPr/>
                    <a:lstStyle/>
                    <a:p>
                      <a:pPr algn="ctr"/>
                      <a:r>
                        <a:rPr lang="en-US" sz="2000" b="1" dirty="0">
                          <a:solidFill>
                            <a:schemeClr val="bg2"/>
                          </a:solidFill>
                          <a:latin typeface="+mn-lt"/>
                          <a:cs typeface="Calibri" panose="020F0502020204030204" pitchFamily="34" charset="0"/>
                        </a:rPr>
                        <a:t>n/a</a:t>
                      </a:r>
                    </a:p>
                  </a:txBody>
                  <a:tcPr anchor="ctr"/>
                </a:tc>
                <a:tc>
                  <a:txBody>
                    <a:bodyPr/>
                    <a:lstStyle/>
                    <a:p>
                      <a:pPr algn="ctr"/>
                      <a:r>
                        <a:rPr lang="en-US" sz="2000" b="1" dirty="0">
                          <a:solidFill>
                            <a:schemeClr val="bg2"/>
                          </a:solidFill>
                          <a:latin typeface="+mn-lt"/>
                          <a:cs typeface="Calibri" panose="020F0502020204030204" pitchFamily="34" charset="0"/>
                        </a:rPr>
                        <a:t>n/a</a:t>
                      </a:r>
                    </a:p>
                  </a:txBody>
                  <a:tcPr anchor="ctr"/>
                </a:tc>
                <a:extLst>
                  <a:ext uri="{0D108BD9-81ED-4DB2-BD59-A6C34878D82A}">
                    <a16:rowId xmlns:a16="http://schemas.microsoft.com/office/drawing/2014/main" val="2322568973"/>
                  </a:ext>
                </a:extLst>
              </a:tr>
              <a:tr h="779995">
                <a:tc>
                  <a:txBody>
                    <a:bodyPr/>
                    <a:lstStyle/>
                    <a:p>
                      <a:pPr algn="l"/>
                      <a:r>
                        <a:rPr lang="en-US" sz="2000" b="1" dirty="0">
                          <a:solidFill>
                            <a:schemeClr val="bg2"/>
                          </a:solidFill>
                          <a:latin typeface="+mn-lt"/>
                          <a:cs typeface="Calibri" panose="020F0502020204030204" pitchFamily="34" charset="0"/>
                        </a:rPr>
                        <a:t>Minimum 10 year*</a:t>
                      </a:r>
                    </a:p>
                  </a:txBody>
                  <a:tcPr anchor="ctr"/>
                </a:tc>
                <a:tc>
                  <a:txBody>
                    <a:bodyPr/>
                    <a:lstStyle/>
                    <a:p>
                      <a:pPr algn="ctr"/>
                      <a:r>
                        <a:rPr lang="en-US" sz="2000" b="1" dirty="0">
                          <a:solidFill>
                            <a:schemeClr val="bg2"/>
                          </a:solidFill>
                          <a:latin typeface="+mn-lt"/>
                          <a:cs typeface="Calibri" panose="020F0502020204030204" pitchFamily="34" charset="0"/>
                        </a:rPr>
                        <a:t>$992</a:t>
                      </a:r>
                    </a:p>
                  </a:txBody>
                  <a:tcPr anchor="ctr"/>
                </a:tc>
                <a:tc>
                  <a:txBody>
                    <a:bodyPr/>
                    <a:lstStyle/>
                    <a:p>
                      <a:pPr algn="ctr"/>
                      <a:r>
                        <a:rPr lang="en-US" sz="2000" b="1" dirty="0">
                          <a:solidFill>
                            <a:schemeClr val="bg2"/>
                          </a:solidFill>
                          <a:latin typeface="+mn-lt"/>
                          <a:cs typeface="Calibri" panose="020F0502020204030204" pitchFamily="34" charset="0"/>
                        </a:rPr>
                        <a:t>$8</a:t>
                      </a:r>
                    </a:p>
                  </a:txBody>
                  <a:tcPr anchor="ctr"/>
                </a:tc>
                <a:tc>
                  <a:txBody>
                    <a:bodyPr/>
                    <a:lstStyle/>
                    <a:p>
                      <a:pPr algn="ctr"/>
                      <a:r>
                        <a:rPr lang="en-US" sz="2000" b="1" dirty="0">
                          <a:solidFill>
                            <a:schemeClr val="bg2"/>
                          </a:solidFill>
                          <a:latin typeface="+mn-lt"/>
                          <a:cs typeface="Calibri" panose="020F0502020204030204" pitchFamily="34" charset="0"/>
                        </a:rPr>
                        <a:t>$992 for balance </a:t>
                      </a:r>
                    </a:p>
                    <a:p>
                      <a:pPr algn="ctr"/>
                      <a:r>
                        <a:rPr lang="en-US" sz="2000" b="1" dirty="0">
                          <a:solidFill>
                            <a:schemeClr val="bg2"/>
                          </a:solidFill>
                          <a:latin typeface="+mn-lt"/>
                          <a:cs typeface="Calibri" panose="020F0502020204030204" pitchFamily="34" charset="0"/>
                        </a:rPr>
                        <a:t>of 10 years</a:t>
                      </a:r>
                    </a:p>
                  </a:txBody>
                  <a:tcPr anchor="ctr"/>
                </a:tc>
                <a:extLst>
                  <a:ext uri="{0D108BD9-81ED-4DB2-BD59-A6C34878D82A}">
                    <a16:rowId xmlns:a16="http://schemas.microsoft.com/office/drawing/2014/main" val="3085910280"/>
                  </a:ext>
                </a:extLst>
              </a:tr>
              <a:tr h="779995">
                <a:tc>
                  <a:txBody>
                    <a:bodyPr/>
                    <a:lstStyle/>
                    <a:p>
                      <a:pPr algn="l"/>
                      <a:r>
                        <a:rPr lang="en-US" sz="2000" b="1" dirty="0">
                          <a:solidFill>
                            <a:schemeClr val="bg2"/>
                          </a:solidFill>
                          <a:latin typeface="+mn-lt"/>
                          <a:cs typeface="Calibri" panose="020F0502020204030204" pitchFamily="34" charset="0"/>
                        </a:rPr>
                        <a:t>Minimum 15 year*</a:t>
                      </a:r>
                    </a:p>
                  </a:txBody>
                  <a:tcPr anchor="ctr"/>
                </a:tc>
                <a:tc>
                  <a:txBody>
                    <a:bodyPr/>
                    <a:lstStyle/>
                    <a:p>
                      <a:pPr algn="ctr"/>
                      <a:r>
                        <a:rPr lang="en-US" sz="2000" b="1" dirty="0">
                          <a:solidFill>
                            <a:schemeClr val="bg2"/>
                          </a:solidFill>
                          <a:latin typeface="+mn-lt"/>
                          <a:cs typeface="Calibri" panose="020F0502020204030204" pitchFamily="34" charset="0"/>
                        </a:rPr>
                        <a:t>$983</a:t>
                      </a:r>
                    </a:p>
                  </a:txBody>
                  <a:tcPr anchor="ctr"/>
                </a:tc>
                <a:tc>
                  <a:txBody>
                    <a:bodyPr/>
                    <a:lstStyle/>
                    <a:p>
                      <a:pPr algn="ctr"/>
                      <a:r>
                        <a:rPr lang="en-US" sz="2000" b="1" dirty="0">
                          <a:solidFill>
                            <a:schemeClr val="bg2"/>
                          </a:solidFill>
                          <a:latin typeface="+mn-lt"/>
                          <a:cs typeface="Calibri" panose="020F0502020204030204" pitchFamily="34" charset="0"/>
                        </a:rPr>
                        <a:t>$17</a:t>
                      </a:r>
                    </a:p>
                  </a:txBody>
                  <a:tcPr anchor="ctr"/>
                </a:tc>
                <a:tc>
                  <a:txBody>
                    <a:bodyPr/>
                    <a:lstStyle/>
                    <a:p>
                      <a:pPr algn="ctr"/>
                      <a:r>
                        <a:rPr lang="en-US" sz="2000" b="1" dirty="0">
                          <a:solidFill>
                            <a:schemeClr val="bg2"/>
                          </a:solidFill>
                          <a:latin typeface="+mn-lt"/>
                          <a:cs typeface="Calibri" panose="020F0502020204030204" pitchFamily="34" charset="0"/>
                        </a:rPr>
                        <a:t>$983 for balance </a:t>
                      </a:r>
                    </a:p>
                    <a:p>
                      <a:pPr algn="ctr"/>
                      <a:r>
                        <a:rPr lang="en-US" sz="2000" b="1" dirty="0">
                          <a:solidFill>
                            <a:schemeClr val="bg2"/>
                          </a:solidFill>
                          <a:latin typeface="+mn-lt"/>
                          <a:cs typeface="Calibri" panose="020F0502020204030204" pitchFamily="34" charset="0"/>
                        </a:rPr>
                        <a:t>of 15 years</a:t>
                      </a:r>
                    </a:p>
                  </a:txBody>
                  <a:tcPr anchor="ctr"/>
                </a:tc>
                <a:extLst>
                  <a:ext uri="{0D108BD9-81ED-4DB2-BD59-A6C34878D82A}">
                    <a16:rowId xmlns:a16="http://schemas.microsoft.com/office/drawing/2014/main" val="3544996655"/>
                  </a:ext>
                </a:extLst>
              </a:tr>
              <a:tr h="619044">
                <a:tc>
                  <a:txBody>
                    <a:bodyPr/>
                    <a:lstStyle/>
                    <a:p>
                      <a:pPr algn="l"/>
                      <a:r>
                        <a:rPr lang="en-US" sz="2000" b="1" dirty="0">
                          <a:solidFill>
                            <a:schemeClr val="bg2"/>
                          </a:solidFill>
                          <a:latin typeface="+mn-lt"/>
                          <a:cs typeface="Calibri" panose="020F0502020204030204" pitchFamily="34" charset="0"/>
                        </a:rPr>
                        <a:t>1/2 to Survivor*</a:t>
                      </a:r>
                    </a:p>
                  </a:txBody>
                  <a:tcPr anchor="ctr"/>
                </a:tc>
                <a:tc>
                  <a:txBody>
                    <a:bodyPr/>
                    <a:lstStyle/>
                    <a:p>
                      <a:pPr algn="ctr"/>
                      <a:r>
                        <a:rPr lang="en-US" sz="2000" b="1" dirty="0">
                          <a:solidFill>
                            <a:schemeClr val="bg2"/>
                          </a:solidFill>
                          <a:latin typeface="+mn-lt"/>
                          <a:cs typeface="Calibri" panose="020F0502020204030204" pitchFamily="34" charset="0"/>
                        </a:rPr>
                        <a:t>$960</a:t>
                      </a:r>
                    </a:p>
                  </a:txBody>
                  <a:tcPr anchor="ctr"/>
                </a:tc>
                <a:tc>
                  <a:txBody>
                    <a:bodyPr/>
                    <a:lstStyle/>
                    <a:p>
                      <a:pPr algn="ctr"/>
                      <a:r>
                        <a:rPr lang="en-US" sz="2000" b="1" dirty="0">
                          <a:solidFill>
                            <a:schemeClr val="bg2"/>
                          </a:solidFill>
                          <a:latin typeface="+mn-lt"/>
                          <a:cs typeface="Calibri" panose="020F0502020204030204" pitchFamily="34" charset="0"/>
                        </a:rPr>
                        <a:t>$40</a:t>
                      </a:r>
                    </a:p>
                  </a:txBody>
                  <a:tcPr anchor="ctr"/>
                </a:tc>
                <a:tc>
                  <a:txBody>
                    <a:bodyPr/>
                    <a:lstStyle/>
                    <a:p>
                      <a:pPr algn="ctr"/>
                      <a:r>
                        <a:rPr lang="en-US" sz="2000" b="1" dirty="0">
                          <a:solidFill>
                            <a:schemeClr val="bg2"/>
                          </a:solidFill>
                          <a:latin typeface="+mn-lt"/>
                          <a:cs typeface="Calibri" panose="020F0502020204030204" pitchFamily="34" charset="0"/>
                        </a:rPr>
                        <a:t>$480</a:t>
                      </a:r>
                    </a:p>
                  </a:txBody>
                  <a:tcPr anchor="ctr"/>
                </a:tc>
                <a:extLst>
                  <a:ext uri="{0D108BD9-81ED-4DB2-BD59-A6C34878D82A}">
                    <a16:rowId xmlns:a16="http://schemas.microsoft.com/office/drawing/2014/main" val="1407847053"/>
                  </a:ext>
                </a:extLst>
              </a:tr>
              <a:tr h="619044">
                <a:tc>
                  <a:txBody>
                    <a:bodyPr/>
                    <a:lstStyle/>
                    <a:p>
                      <a:pPr algn="l"/>
                      <a:r>
                        <a:rPr lang="en-US" sz="2000" b="1" dirty="0">
                          <a:solidFill>
                            <a:schemeClr val="bg2"/>
                          </a:solidFill>
                          <a:latin typeface="+mn-lt"/>
                          <a:cs typeface="Calibri" panose="020F0502020204030204" pitchFamily="34" charset="0"/>
                        </a:rPr>
                        <a:t>2/3 to Survivor</a:t>
                      </a:r>
                    </a:p>
                  </a:txBody>
                  <a:tcPr anchor="ctr"/>
                </a:tc>
                <a:tc>
                  <a:txBody>
                    <a:bodyPr/>
                    <a:lstStyle/>
                    <a:p>
                      <a:pPr algn="ctr"/>
                      <a:r>
                        <a:rPr lang="en-US" sz="2000" b="1" dirty="0">
                          <a:solidFill>
                            <a:schemeClr val="bg2"/>
                          </a:solidFill>
                          <a:latin typeface="+mn-lt"/>
                          <a:cs typeface="Calibri" panose="020F0502020204030204" pitchFamily="34" charset="0"/>
                        </a:rPr>
                        <a:t>$948</a:t>
                      </a:r>
                    </a:p>
                  </a:txBody>
                  <a:tcPr anchor="ctr"/>
                </a:tc>
                <a:tc>
                  <a:txBody>
                    <a:bodyPr/>
                    <a:lstStyle/>
                    <a:p>
                      <a:pPr algn="ctr"/>
                      <a:r>
                        <a:rPr lang="en-US" sz="2000" b="1" dirty="0">
                          <a:solidFill>
                            <a:schemeClr val="bg2"/>
                          </a:solidFill>
                          <a:latin typeface="+mn-lt"/>
                          <a:cs typeface="Calibri" panose="020F0502020204030204" pitchFamily="34" charset="0"/>
                        </a:rPr>
                        <a:t>$52</a:t>
                      </a:r>
                    </a:p>
                  </a:txBody>
                  <a:tcPr anchor="ctr"/>
                </a:tc>
                <a:tc>
                  <a:txBody>
                    <a:bodyPr/>
                    <a:lstStyle/>
                    <a:p>
                      <a:pPr algn="ctr"/>
                      <a:r>
                        <a:rPr lang="en-US" sz="2000" b="1" dirty="0">
                          <a:solidFill>
                            <a:schemeClr val="bg2"/>
                          </a:solidFill>
                          <a:latin typeface="+mn-lt"/>
                          <a:cs typeface="Calibri" panose="020F0502020204030204" pitchFamily="34" charset="0"/>
                        </a:rPr>
                        <a:t>$632</a:t>
                      </a:r>
                    </a:p>
                  </a:txBody>
                  <a:tcPr anchor="ctr"/>
                </a:tc>
                <a:extLst>
                  <a:ext uri="{0D108BD9-81ED-4DB2-BD59-A6C34878D82A}">
                    <a16:rowId xmlns:a16="http://schemas.microsoft.com/office/drawing/2014/main" val="436699513"/>
                  </a:ext>
                </a:extLst>
              </a:tr>
              <a:tr h="619044">
                <a:tc>
                  <a:txBody>
                    <a:bodyPr/>
                    <a:lstStyle/>
                    <a:p>
                      <a:pPr algn="l"/>
                      <a:r>
                        <a:rPr lang="en-US" sz="2000" b="1" dirty="0">
                          <a:solidFill>
                            <a:schemeClr val="bg2"/>
                          </a:solidFill>
                          <a:latin typeface="+mn-lt"/>
                          <a:cs typeface="Calibri" panose="020F0502020204030204" pitchFamily="34" charset="0"/>
                        </a:rPr>
                        <a:t>Full to Survivor</a:t>
                      </a:r>
                    </a:p>
                  </a:txBody>
                  <a:tcPr anchor="ctr"/>
                </a:tc>
                <a:tc>
                  <a:txBody>
                    <a:bodyPr/>
                    <a:lstStyle/>
                    <a:p>
                      <a:pPr algn="ctr"/>
                      <a:r>
                        <a:rPr lang="en-US" sz="2000" b="1" dirty="0">
                          <a:solidFill>
                            <a:schemeClr val="bg2"/>
                          </a:solidFill>
                          <a:latin typeface="+mn-lt"/>
                          <a:cs typeface="Calibri" panose="020F0502020204030204" pitchFamily="34" charset="0"/>
                        </a:rPr>
                        <a:t>$924</a:t>
                      </a:r>
                    </a:p>
                  </a:txBody>
                  <a:tcPr anchor="ctr"/>
                </a:tc>
                <a:tc>
                  <a:txBody>
                    <a:bodyPr/>
                    <a:lstStyle/>
                    <a:p>
                      <a:pPr algn="ctr"/>
                      <a:r>
                        <a:rPr lang="en-US" sz="2000" b="1" dirty="0">
                          <a:solidFill>
                            <a:schemeClr val="bg2"/>
                          </a:solidFill>
                          <a:latin typeface="+mn-lt"/>
                          <a:cs typeface="Calibri" panose="020F0502020204030204" pitchFamily="34" charset="0"/>
                        </a:rPr>
                        <a:t>$76</a:t>
                      </a:r>
                    </a:p>
                  </a:txBody>
                  <a:tcPr anchor="ctr"/>
                </a:tc>
                <a:tc>
                  <a:txBody>
                    <a:bodyPr/>
                    <a:lstStyle/>
                    <a:p>
                      <a:pPr algn="ctr"/>
                      <a:r>
                        <a:rPr lang="en-US" sz="2000" b="1" dirty="0">
                          <a:solidFill>
                            <a:schemeClr val="bg2"/>
                          </a:solidFill>
                          <a:latin typeface="+mn-lt"/>
                          <a:cs typeface="Calibri" panose="020F0502020204030204" pitchFamily="34" charset="0"/>
                        </a:rPr>
                        <a:t>$924</a:t>
                      </a:r>
                    </a:p>
                  </a:txBody>
                  <a:tcPr anchor="ctr"/>
                </a:tc>
                <a:extLst>
                  <a:ext uri="{0D108BD9-81ED-4DB2-BD59-A6C34878D82A}">
                    <a16:rowId xmlns:a16="http://schemas.microsoft.com/office/drawing/2014/main" val="2552634713"/>
                  </a:ext>
                </a:extLst>
              </a:tr>
            </a:tbl>
          </a:graphicData>
        </a:graphic>
      </p:graphicFrame>
      <p:sp>
        <p:nvSpPr>
          <p:cNvPr id="7" name="Rectangle 3">
            <a:extLst>
              <a:ext uri="{FF2B5EF4-FFF2-40B4-BE49-F238E27FC236}">
                <a16:creationId xmlns:a16="http://schemas.microsoft.com/office/drawing/2014/main" id="{B3BB2082-B612-CA1D-5501-BED497AC6737}"/>
              </a:ext>
            </a:extLst>
          </p:cNvPr>
          <p:cNvSpPr txBox="1">
            <a:spLocks noChangeArrowheads="1"/>
          </p:cNvSpPr>
          <p:nvPr/>
        </p:nvSpPr>
        <p:spPr bwMode="auto">
          <a:xfrm>
            <a:off x="-162146" y="6045887"/>
            <a:ext cx="8229600" cy="40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800" b="1">
                <a:solidFill>
                  <a:schemeClr val="tx1"/>
                </a:solidFill>
                <a:latin typeface="+mn-lt"/>
              </a:defRPr>
            </a:lvl3pPr>
            <a:lvl4pPr marL="1600200" indent="-228600" algn="l" rtl="0" eaLnBrk="0" fontAlgn="base" hangingPunct="0">
              <a:spcBef>
                <a:spcPct val="20000"/>
              </a:spcBef>
              <a:spcAft>
                <a:spcPct val="0"/>
              </a:spcAft>
              <a:buChar char="–"/>
              <a:defRPr sz="2800" b="1">
                <a:solidFill>
                  <a:schemeClr val="tx1"/>
                </a:solidFill>
                <a:latin typeface="+mn-lt"/>
              </a:defRPr>
            </a:lvl4pPr>
            <a:lvl5pPr marL="2057400" indent="-228600" algn="l" rtl="0" eaLnBrk="0" fontAlgn="base" hangingPunct="0">
              <a:spcBef>
                <a:spcPct val="20000"/>
              </a:spcBef>
              <a:spcAft>
                <a:spcPct val="0"/>
              </a:spcAft>
              <a:buChar char="»"/>
              <a:defRPr sz="2800" b="1">
                <a:solidFill>
                  <a:schemeClr val="tx1"/>
                </a:solidFill>
                <a:latin typeface="+mn-lt"/>
              </a:defRPr>
            </a:lvl5pPr>
            <a:lvl6pPr marL="2514600" indent="-228600" algn="l" rtl="0" eaLnBrk="0" fontAlgn="base" hangingPunct="0">
              <a:spcBef>
                <a:spcPct val="20000"/>
              </a:spcBef>
              <a:spcAft>
                <a:spcPct val="0"/>
              </a:spcAft>
              <a:buChar char="»"/>
              <a:defRPr sz="2800" b="1">
                <a:solidFill>
                  <a:schemeClr val="tx1"/>
                </a:solidFill>
                <a:latin typeface="+mn-lt"/>
              </a:defRPr>
            </a:lvl6pPr>
            <a:lvl7pPr marL="2971800" indent="-228600" algn="l" rtl="0" eaLnBrk="0" fontAlgn="base" hangingPunct="0">
              <a:spcBef>
                <a:spcPct val="20000"/>
              </a:spcBef>
              <a:spcAft>
                <a:spcPct val="0"/>
              </a:spcAft>
              <a:buChar char="»"/>
              <a:defRPr sz="2800" b="1">
                <a:solidFill>
                  <a:schemeClr val="tx1"/>
                </a:solidFill>
                <a:latin typeface="+mn-lt"/>
              </a:defRPr>
            </a:lvl7pPr>
            <a:lvl8pPr marL="3429000" indent="-228600" algn="l" rtl="0" eaLnBrk="0" fontAlgn="base" hangingPunct="0">
              <a:spcBef>
                <a:spcPct val="20000"/>
              </a:spcBef>
              <a:spcAft>
                <a:spcPct val="0"/>
              </a:spcAft>
              <a:buChar char="»"/>
              <a:defRPr sz="2800" b="1">
                <a:solidFill>
                  <a:schemeClr val="tx1"/>
                </a:solidFill>
                <a:latin typeface="+mn-lt"/>
              </a:defRPr>
            </a:lvl8pPr>
            <a:lvl9pPr marL="3886200" indent="-228600" algn="l" rtl="0" eaLnBrk="0" fontAlgn="base" hangingPunct="0">
              <a:spcBef>
                <a:spcPct val="20000"/>
              </a:spcBef>
              <a:spcAft>
                <a:spcPct val="0"/>
              </a:spcAft>
              <a:buChar char="»"/>
              <a:defRPr sz="2800" b="1">
                <a:solidFill>
                  <a:schemeClr val="tx1"/>
                </a:solidFill>
                <a:latin typeface="+mn-lt"/>
              </a:defRPr>
            </a:lvl9pPr>
          </a:lstStyle>
          <a:p>
            <a:pPr marL="0" indent="0" algn="ctr">
              <a:buNone/>
              <a:tabLst>
                <a:tab pos="3309938" algn="ctr"/>
                <a:tab pos="4970463" algn="ctr"/>
                <a:tab pos="6459538" algn="ctr"/>
              </a:tabLst>
            </a:pPr>
            <a:r>
              <a:rPr lang="en-US" altLang="en-US" sz="1600" kern="0" dirty="0">
                <a:solidFill>
                  <a:schemeClr val="bg2"/>
                </a:solidFill>
                <a:cs typeface="Calibri" panose="020F0502020204030204" pitchFamily="34" charset="0"/>
              </a:rPr>
              <a:t>* Form 5A Waiver required if married/common-law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C1E3-65C3-7449-70BB-65126912C888}"/>
              </a:ext>
            </a:extLst>
          </p:cNvPr>
          <p:cNvSpPr>
            <a:spLocks noGrp="1"/>
          </p:cNvSpPr>
          <p:nvPr>
            <p:ph type="title"/>
          </p:nvPr>
        </p:nvSpPr>
        <p:spPr>
          <a:xfrm>
            <a:off x="651599" y="1882660"/>
            <a:ext cx="10515600" cy="1073381"/>
          </a:xfrm>
        </p:spPr>
        <p:txBody>
          <a:bodyPr>
            <a:normAutofit fontScale="90000"/>
          </a:bodyPr>
          <a:lstStyle/>
          <a:p>
            <a:pPr algn="ctr"/>
            <a:r>
              <a:rPr lang="en-US" sz="4900" b="1" dirty="0">
                <a:latin typeface="+mj-lt"/>
                <a:cs typeface="Calibri" panose="020F0502020204030204" pitchFamily="34" charset="0"/>
              </a:rPr>
              <a:t>INTEGRATION OPTION</a:t>
            </a:r>
            <a:br>
              <a:rPr lang="en-US" sz="4400" dirty="0">
                <a:solidFill>
                  <a:srgbClr val="002060"/>
                </a:solidFill>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58834AE5-7F8D-B3CF-2BC4-45E1EA8D68B5}"/>
              </a:ext>
            </a:extLst>
          </p:cNvPr>
          <p:cNvSpPr>
            <a:spLocks noGrp="1"/>
          </p:cNvSpPr>
          <p:nvPr>
            <p:ph idx="1"/>
          </p:nvPr>
        </p:nvSpPr>
        <p:spPr>
          <a:xfrm>
            <a:off x="651599" y="2603097"/>
            <a:ext cx="10515600" cy="1779268"/>
          </a:xfrm>
        </p:spPr>
        <p:txBody>
          <a:bodyPr/>
          <a:lstStyle/>
          <a:p>
            <a:pPr algn="ctr"/>
            <a:r>
              <a:rPr lang="en-US" sz="2800" b="0" kern="0" dirty="0">
                <a:latin typeface="+mn-lt"/>
                <a:cs typeface="Calibri" panose="020F0502020204030204" pitchFamily="34" charset="0"/>
              </a:rPr>
              <a:t>Integrate your CSSF pension with</a:t>
            </a:r>
          </a:p>
          <a:p>
            <a:pPr algn="ctr"/>
            <a:r>
              <a:rPr lang="en-US" sz="2800" b="0" kern="0" dirty="0">
                <a:latin typeface="+mn-lt"/>
                <a:cs typeface="Calibri" panose="020F0502020204030204" pitchFamily="34" charset="0"/>
              </a:rPr>
              <a:t> Canada Pension Plan (CPP) and/or</a:t>
            </a:r>
          </a:p>
          <a:p>
            <a:pPr algn="ctr"/>
            <a:r>
              <a:rPr lang="en-US" sz="2800" b="0" kern="0" dirty="0">
                <a:latin typeface="+mn-lt"/>
                <a:cs typeface="Calibri" panose="020F0502020204030204" pitchFamily="34" charset="0"/>
              </a:rPr>
              <a:t> Old Age Security (OAS)</a:t>
            </a:r>
          </a:p>
          <a:p>
            <a:endParaRPr lang="en-US" dirty="0"/>
          </a:p>
        </p:txBody>
      </p:sp>
      <p:sp>
        <p:nvSpPr>
          <p:cNvPr id="4" name="TextBox 3">
            <a:extLst>
              <a:ext uri="{FF2B5EF4-FFF2-40B4-BE49-F238E27FC236}">
                <a16:creationId xmlns:a16="http://schemas.microsoft.com/office/drawing/2014/main" id="{FF5CB84C-6910-AD06-9C08-8F08344D4271}"/>
              </a:ext>
            </a:extLst>
          </p:cNvPr>
          <p:cNvSpPr txBox="1"/>
          <p:nvPr/>
        </p:nvSpPr>
        <p:spPr>
          <a:xfrm>
            <a:off x="2883150" y="4382365"/>
            <a:ext cx="5753100" cy="1354217"/>
          </a:xfrm>
          <a:prstGeom prst="rect">
            <a:avLst/>
          </a:prstGeom>
          <a:noFill/>
          <a:ln w="28575">
            <a:solidFill>
              <a:schemeClr val="accent2"/>
            </a:solidFill>
            <a:extLst>
              <a:ext uri="{C807C97D-BFC1-408E-A445-0C87EB9F89A2}">
                <ask:lineSketchStyleProps xmlns:ask="http://schemas.microsoft.com/office/drawing/2018/sketchyshapes" sd="1219033472">
                  <a:custGeom>
                    <a:avLst/>
                    <a:gdLst>
                      <a:gd name="connsiteX0" fmla="*/ 0 w 6324600"/>
                      <a:gd name="connsiteY0" fmla="*/ 0 h 923330"/>
                      <a:gd name="connsiteX1" fmla="*/ 6324600 w 6324600"/>
                      <a:gd name="connsiteY1" fmla="*/ 0 h 923330"/>
                      <a:gd name="connsiteX2" fmla="*/ 6324600 w 6324600"/>
                      <a:gd name="connsiteY2" fmla="*/ 923330 h 923330"/>
                      <a:gd name="connsiteX3" fmla="*/ 0 w 6324600"/>
                      <a:gd name="connsiteY3" fmla="*/ 923330 h 923330"/>
                      <a:gd name="connsiteX4" fmla="*/ 0 w 632460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923330" extrusionOk="0">
                        <a:moveTo>
                          <a:pt x="0" y="0"/>
                        </a:moveTo>
                        <a:cubicBezTo>
                          <a:pt x="807658" y="118645"/>
                          <a:pt x="4604343" y="116012"/>
                          <a:pt x="6324600" y="0"/>
                        </a:cubicBezTo>
                        <a:cubicBezTo>
                          <a:pt x="6384895" y="381580"/>
                          <a:pt x="6339160" y="685430"/>
                          <a:pt x="6324600" y="923330"/>
                        </a:cubicBezTo>
                        <a:cubicBezTo>
                          <a:pt x="4006467" y="1057930"/>
                          <a:pt x="718660" y="766134"/>
                          <a:pt x="0" y="923330"/>
                        </a:cubicBezTo>
                        <a:cubicBezTo>
                          <a:pt x="-30048" y="745367"/>
                          <a:pt x="-893" y="214319"/>
                          <a:pt x="0" y="0"/>
                        </a:cubicBezTo>
                        <a:close/>
                      </a:path>
                    </a:pathLst>
                  </a:custGeom>
                  <ask:type>
                    <ask:lineSketchNone/>
                  </ask:type>
                </ask:lineSketchStyleProps>
              </a:ext>
            </a:extLst>
          </a:ln>
        </p:spPr>
        <p:txBody>
          <a:bodyPr wrap="square" tIns="91440" rIns="91440" bIns="274320" rtlCol="0" anchor="ctr" anchorCtr="0">
            <a:spAutoFit/>
          </a:bodyPr>
          <a:lstStyle/>
          <a:p>
            <a:pPr algn="ctr"/>
            <a:r>
              <a:rPr lang="en-US" sz="3200" b="1" i="1" dirty="0">
                <a:solidFill>
                  <a:schemeClr val="accent2"/>
                </a:solidFill>
                <a:cs typeface="Calibri" panose="020F0502020204030204" pitchFamily="34" charset="0"/>
              </a:rPr>
              <a:t>Integration </a:t>
            </a:r>
          </a:p>
          <a:p>
            <a:pPr algn="ctr"/>
            <a:r>
              <a:rPr lang="en-US" sz="3200" b="1" dirty="0">
                <a:solidFill>
                  <a:schemeClr val="accent2"/>
                </a:solidFill>
                <a:cs typeface="Calibri" panose="020F0502020204030204" pitchFamily="34" charset="0"/>
              </a:rPr>
              <a:t>video segment available</a:t>
            </a:r>
          </a:p>
        </p:txBody>
      </p:sp>
    </p:spTree>
    <p:extLst>
      <p:ext uri="{BB962C8B-B14F-4D97-AF65-F5344CB8AC3E}">
        <p14:creationId xmlns:p14="http://schemas.microsoft.com/office/powerpoint/2010/main" val="3938049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85750" y="278219"/>
            <a:ext cx="8686800" cy="9144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nSpc>
                <a:spcPct val="90000"/>
              </a:lnSpc>
            </a:pPr>
            <a:r>
              <a:rPr lang="en-US" altLang="en-US" sz="3600" b="1" dirty="0">
                <a:latin typeface="+mj-lt"/>
                <a:cs typeface="Calibri" panose="020F0502020204030204" pitchFamily="34" charset="0"/>
              </a:rPr>
              <a:t>Integration Option – How it works</a:t>
            </a:r>
          </a:p>
        </p:txBody>
      </p:sp>
      <p:sp>
        <p:nvSpPr>
          <p:cNvPr id="201731" name="Rectangle 3"/>
          <p:cNvSpPr>
            <a:spLocks noGrp="1" noChangeArrowheads="1"/>
          </p:cNvSpPr>
          <p:nvPr>
            <p:ph type="body" idx="1"/>
          </p:nvPr>
        </p:nvSpPr>
        <p:spPr>
          <a:xfrm>
            <a:off x="799213" y="1192618"/>
            <a:ext cx="10566991" cy="460212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nSpc>
                <a:spcPct val="90000"/>
              </a:lnSpc>
              <a:spcBef>
                <a:spcPct val="5000"/>
              </a:spcBef>
              <a:buFont typeface="Calibri" panose="020F0502020204030204" pitchFamily="34" charset="0"/>
              <a:buChar char="‒"/>
            </a:pPr>
            <a:endParaRPr lang="en-US" altLang="en-US" sz="2400" dirty="0">
              <a:latin typeface="Calibri" panose="020F0502020204030204" pitchFamily="34" charset="0"/>
              <a:cs typeface="Calibri" panose="020F0502020204030204" pitchFamily="34" charset="0"/>
            </a:endParaRPr>
          </a:p>
          <a:p>
            <a:pPr>
              <a:lnSpc>
                <a:spcPct val="90000"/>
              </a:lnSpc>
              <a:spcBef>
                <a:spcPct val="5000"/>
              </a:spcBef>
              <a:buFont typeface="Calibri" panose="020F0502020204030204" pitchFamily="34" charset="0"/>
              <a:buChar char="‒"/>
            </a:pPr>
            <a:r>
              <a:rPr lang="en-US" altLang="en-US" sz="2400" dirty="0">
                <a:latin typeface="+mn-lt"/>
                <a:cs typeface="Calibri" panose="020F0502020204030204" pitchFamily="34" charset="0"/>
              </a:rPr>
              <a:t>A payment option allowing for a higher CSSF pension initially and a reduced pension later</a:t>
            </a:r>
          </a:p>
          <a:p>
            <a:pPr>
              <a:lnSpc>
                <a:spcPct val="90000"/>
              </a:lnSpc>
              <a:spcBef>
                <a:spcPct val="5000"/>
              </a:spcBef>
              <a:buFont typeface="Calibri" panose="020F0502020204030204" pitchFamily="34" charset="0"/>
              <a:buChar char="‒"/>
            </a:pPr>
            <a:endParaRPr lang="en-US" altLang="en-US" sz="2400" dirty="0">
              <a:latin typeface="+mn-lt"/>
              <a:cs typeface="Calibri" panose="020F0502020204030204" pitchFamily="34" charset="0"/>
            </a:endParaRPr>
          </a:p>
          <a:p>
            <a:pPr>
              <a:lnSpc>
                <a:spcPct val="90000"/>
              </a:lnSpc>
              <a:spcBef>
                <a:spcPct val="5000"/>
              </a:spcBef>
              <a:buFont typeface="Calibri" panose="020F0502020204030204" pitchFamily="34" charset="0"/>
              <a:buChar char="‒"/>
            </a:pPr>
            <a:endParaRPr lang="en-US" altLang="en-US" sz="2400" dirty="0">
              <a:latin typeface="+mn-lt"/>
              <a:cs typeface="Calibri" panose="020F0502020204030204" pitchFamily="34" charset="0"/>
            </a:endParaRPr>
          </a:p>
          <a:p>
            <a:pPr>
              <a:lnSpc>
                <a:spcPct val="90000"/>
              </a:lnSpc>
              <a:spcBef>
                <a:spcPct val="5000"/>
              </a:spcBef>
              <a:buFont typeface="Calibri" panose="020F0502020204030204" pitchFamily="34" charset="0"/>
              <a:buChar char="‒"/>
            </a:pPr>
            <a:r>
              <a:rPr lang="en-US" altLang="en-US" sz="2400" dirty="0">
                <a:latin typeface="+mn-lt"/>
                <a:cs typeface="Calibri" panose="020F0502020204030204" pitchFamily="34" charset="0"/>
              </a:rPr>
              <a:t>CSSF pension is reduced </a:t>
            </a:r>
            <a:r>
              <a:rPr lang="en-US" altLang="en-US" sz="2400" u="sng" dirty="0">
                <a:latin typeface="+mn-lt"/>
                <a:cs typeface="Calibri" panose="020F0502020204030204" pitchFamily="34" charset="0"/>
              </a:rPr>
              <a:t>for your lifetime</a:t>
            </a:r>
          </a:p>
          <a:p>
            <a:pPr lvl="1">
              <a:lnSpc>
                <a:spcPct val="90000"/>
              </a:lnSpc>
              <a:spcBef>
                <a:spcPct val="5000"/>
              </a:spcBef>
              <a:buFont typeface="Arial" panose="020B0604020202020204" pitchFamily="34" charset="0"/>
              <a:buChar char="•"/>
            </a:pPr>
            <a:r>
              <a:rPr lang="en-US" altLang="en-US" sz="2400" dirty="0">
                <a:latin typeface="+mn-lt"/>
                <a:cs typeface="Calibri" panose="020F0502020204030204" pitchFamily="34" charset="0"/>
              </a:rPr>
              <a:t> at age 60 for CPP integration</a:t>
            </a:r>
          </a:p>
          <a:p>
            <a:pPr lvl="1">
              <a:lnSpc>
                <a:spcPct val="90000"/>
              </a:lnSpc>
              <a:spcBef>
                <a:spcPct val="5000"/>
              </a:spcBef>
              <a:buFont typeface="Arial" panose="020B0604020202020204" pitchFamily="34" charset="0"/>
              <a:buChar char="•"/>
            </a:pPr>
            <a:r>
              <a:rPr lang="en-US" altLang="en-US" sz="2400" dirty="0">
                <a:latin typeface="+mn-lt"/>
                <a:cs typeface="Calibri" panose="020F0502020204030204" pitchFamily="34" charset="0"/>
              </a:rPr>
              <a:t> at age 65 for OAS integration</a:t>
            </a:r>
          </a:p>
          <a:p>
            <a:pPr>
              <a:lnSpc>
                <a:spcPct val="90000"/>
              </a:lnSpc>
              <a:spcBef>
                <a:spcPct val="5000"/>
              </a:spcBef>
              <a:buFont typeface="Calibri" panose="020F0502020204030204" pitchFamily="34" charset="0"/>
              <a:buChar char="‒"/>
            </a:pPr>
            <a:endParaRPr lang="en-US" altLang="en-US" sz="2400" dirty="0">
              <a:latin typeface="+mn-lt"/>
              <a:cs typeface="Calibri" panose="020F0502020204030204" pitchFamily="34" charset="0"/>
            </a:endParaRPr>
          </a:p>
          <a:p>
            <a:pPr>
              <a:lnSpc>
                <a:spcPct val="90000"/>
              </a:lnSpc>
              <a:spcBef>
                <a:spcPct val="5000"/>
              </a:spcBef>
              <a:buFont typeface="Calibri" panose="020F0502020204030204" pitchFamily="34" charset="0"/>
              <a:buChar char="‒"/>
            </a:pPr>
            <a:endParaRPr lang="en-US" altLang="en-US" sz="2400" dirty="0">
              <a:latin typeface="+mn-lt"/>
              <a:cs typeface="Calibri" panose="020F0502020204030204" pitchFamily="34" charset="0"/>
            </a:endParaRPr>
          </a:p>
          <a:p>
            <a:pPr>
              <a:lnSpc>
                <a:spcPct val="90000"/>
              </a:lnSpc>
              <a:spcBef>
                <a:spcPct val="5000"/>
              </a:spcBef>
              <a:buFont typeface="Calibri" panose="020F0502020204030204" pitchFamily="34" charset="0"/>
              <a:buChar char="‒"/>
            </a:pPr>
            <a:r>
              <a:rPr lang="en-US" altLang="en-US" sz="2400" dirty="0">
                <a:latin typeface="+mn-lt"/>
                <a:cs typeface="Calibri" panose="020F0502020204030204" pitchFamily="34" charset="0"/>
              </a:rPr>
              <a:t>May help you level out your retirement income from these different sources </a:t>
            </a:r>
          </a:p>
          <a:p>
            <a:pPr lvl="1">
              <a:lnSpc>
                <a:spcPct val="90000"/>
              </a:lnSpc>
              <a:spcBef>
                <a:spcPct val="5000"/>
              </a:spcBef>
              <a:buFont typeface="Arial" panose="020B0604020202020204" pitchFamily="34" charset="0"/>
              <a:buChar char="•"/>
            </a:pPr>
            <a:r>
              <a:rPr lang="en-US" altLang="en-US" sz="2400" dirty="0">
                <a:latin typeface="+mn-lt"/>
                <a:cs typeface="Calibri" panose="020F0502020204030204" pitchFamily="34" charset="0"/>
              </a:rPr>
              <a:t>CSSF pension, CPP and OAS</a:t>
            </a:r>
            <a:endParaRPr lang="en-US" altLang="en-US" sz="1200" dirty="0">
              <a:latin typeface="+mn-lt"/>
              <a:cs typeface="Calibri" panose="020F0502020204030204" pitchFamily="34" charset="0"/>
            </a:endParaRPr>
          </a:p>
          <a:p>
            <a:pPr>
              <a:lnSpc>
                <a:spcPct val="90000"/>
              </a:lnSpc>
              <a:spcBef>
                <a:spcPct val="5000"/>
              </a:spcBef>
            </a:pPr>
            <a:endParaRPr lang="en-US" altLang="en-US" sz="2400" dirty="0">
              <a:latin typeface="Calibri" panose="020F0502020204030204" pitchFamily="34" charset="0"/>
              <a:cs typeface="Calibri" panose="020F0502020204030204" pitchFamily="34" charset="0"/>
            </a:endParaRPr>
          </a:p>
          <a:p>
            <a:pPr>
              <a:spcBef>
                <a:spcPct val="5000"/>
              </a:spcBef>
            </a:pPr>
            <a:endParaRPr lang="en-US" altLang="en-US" sz="1200" dirty="0"/>
          </a:p>
          <a:p>
            <a:pPr>
              <a:spcBef>
                <a:spcPct val="5000"/>
              </a:spcBef>
            </a:pPr>
            <a:endParaRPr lang="en-US" altLang="en-US" sz="1200" dirty="0"/>
          </a:p>
          <a:p>
            <a:endParaRPr lang="en-US" alt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92C76D0-6C25-ED51-44F1-6454E0AE6007}"/>
              </a:ext>
            </a:extLst>
          </p:cNvPr>
          <p:cNvGraphicFramePr/>
          <p:nvPr>
            <p:extLst>
              <p:ext uri="{D42A27DB-BD31-4B8C-83A1-F6EECF244321}">
                <p14:modId xmlns:p14="http://schemas.microsoft.com/office/powerpoint/2010/main" val="3081696800"/>
              </p:ext>
            </p:extLst>
          </p:nvPr>
        </p:nvGraphicFramePr>
        <p:xfrm>
          <a:off x="1746397" y="1366872"/>
          <a:ext cx="8699205" cy="411453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A2A6EAC-42E4-A318-DBBE-778585102F8B}"/>
              </a:ext>
            </a:extLst>
          </p:cNvPr>
          <p:cNvSpPr txBox="1"/>
          <p:nvPr/>
        </p:nvSpPr>
        <p:spPr>
          <a:xfrm>
            <a:off x="-784649" y="182745"/>
            <a:ext cx="6788056" cy="861774"/>
          </a:xfrm>
          <a:prstGeom prst="rect">
            <a:avLst/>
          </a:prstGeom>
          <a:noFill/>
        </p:spPr>
        <p:txBody>
          <a:bodyPr wrap="square" rtlCol="0">
            <a:spAutoFit/>
          </a:bodyPr>
          <a:lstStyle/>
          <a:p>
            <a:pPr algn="ctr" defTabSz="685800"/>
            <a:r>
              <a:rPr lang="en-US" sz="3600" b="1" dirty="0">
                <a:solidFill>
                  <a:schemeClr val="tx2"/>
                </a:solidFill>
                <a:latin typeface="+mj-lt"/>
                <a:cs typeface="Calibri" panose="020F0502020204030204" pitchFamily="34" charset="0"/>
              </a:rPr>
              <a:t>Without Integration</a:t>
            </a:r>
          </a:p>
          <a:p>
            <a:pPr defTabSz="685800"/>
            <a:endParaRPr lang="en-US" sz="1400" dirty="0">
              <a:solidFill>
                <a:schemeClr val="tx2"/>
              </a:solidFill>
              <a:latin typeface="+mj-lt"/>
            </a:endParaRPr>
          </a:p>
        </p:txBody>
      </p:sp>
      <p:sp>
        <p:nvSpPr>
          <p:cNvPr id="11" name="Text Box 32">
            <a:extLst>
              <a:ext uri="{FF2B5EF4-FFF2-40B4-BE49-F238E27FC236}">
                <a16:creationId xmlns:a16="http://schemas.microsoft.com/office/drawing/2014/main" id="{7372047E-5459-49B1-4536-915A236F9D73}"/>
              </a:ext>
            </a:extLst>
          </p:cNvPr>
          <p:cNvSpPr txBox="1">
            <a:spLocks noChangeArrowheads="1"/>
          </p:cNvSpPr>
          <p:nvPr/>
        </p:nvSpPr>
        <p:spPr bwMode="auto">
          <a:xfrm>
            <a:off x="1746397" y="5444149"/>
            <a:ext cx="85140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685800"/>
            <a:r>
              <a:rPr lang="en-US" altLang="en-US" b="1" dirty="0">
                <a:solidFill>
                  <a:schemeClr val="accent2"/>
                </a:solidFill>
                <a:latin typeface="Calibri" panose="020F0502020204030204" pitchFamily="34" charset="0"/>
              </a:rPr>
              <a:t>Contact Service Canada directly for information or to apply for CPP and OAS benefits</a:t>
            </a:r>
            <a:r>
              <a:rPr lang="en-US" altLang="en-US" b="1" dirty="0">
                <a:solidFill>
                  <a:srgbClr val="FF0000"/>
                </a:solidFill>
                <a:latin typeface="Calibri" panose="020F0502020204030204" pitchFamily="34" charset="0"/>
              </a:rPr>
              <a:t>.</a:t>
            </a:r>
          </a:p>
        </p:txBody>
      </p:sp>
    </p:spTree>
    <p:extLst>
      <p:ext uri="{BB962C8B-B14F-4D97-AF65-F5344CB8AC3E}">
        <p14:creationId xmlns:p14="http://schemas.microsoft.com/office/powerpoint/2010/main" val="2228884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92C76D0-6C25-ED51-44F1-6454E0AE6007}"/>
              </a:ext>
            </a:extLst>
          </p:cNvPr>
          <p:cNvGraphicFramePr/>
          <p:nvPr>
            <p:extLst>
              <p:ext uri="{D42A27DB-BD31-4B8C-83A1-F6EECF244321}">
                <p14:modId xmlns:p14="http://schemas.microsoft.com/office/powerpoint/2010/main" val="1151699189"/>
              </p:ext>
            </p:extLst>
          </p:nvPr>
        </p:nvGraphicFramePr>
        <p:xfrm>
          <a:off x="1573619" y="1350528"/>
          <a:ext cx="8718697" cy="425283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A2A6EAC-42E4-A318-DBBE-778585102F8B}"/>
              </a:ext>
            </a:extLst>
          </p:cNvPr>
          <p:cNvSpPr txBox="1"/>
          <p:nvPr/>
        </p:nvSpPr>
        <p:spPr>
          <a:xfrm>
            <a:off x="369893" y="277450"/>
            <a:ext cx="5114260" cy="854080"/>
          </a:xfrm>
          <a:prstGeom prst="rect">
            <a:avLst/>
          </a:prstGeom>
          <a:noFill/>
        </p:spPr>
        <p:txBody>
          <a:bodyPr wrap="square" rtlCol="0">
            <a:spAutoFit/>
          </a:bodyPr>
          <a:lstStyle/>
          <a:p>
            <a:pPr defTabSz="685800"/>
            <a:r>
              <a:rPr lang="en-US" sz="3600" b="1" dirty="0">
                <a:solidFill>
                  <a:schemeClr val="tx2"/>
                </a:solidFill>
                <a:latin typeface="+mj-lt"/>
                <a:cs typeface="Calibri" panose="020F0502020204030204" pitchFamily="34" charset="0"/>
              </a:rPr>
              <a:t>With Integration</a:t>
            </a:r>
          </a:p>
          <a:p>
            <a:pPr defTabSz="685800"/>
            <a:endParaRPr lang="en-US" sz="1350" dirty="0">
              <a:solidFill>
                <a:prstClr val="black"/>
              </a:solidFill>
              <a:latin typeface="Calibri" panose="020F0502020204030204"/>
            </a:endParaRPr>
          </a:p>
        </p:txBody>
      </p:sp>
      <p:sp>
        <p:nvSpPr>
          <p:cNvPr id="11" name="Text Box 32">
            <a:extLst>
              <a:ext uri="{FF2B5EF4-FFF2-40B4-BE49-F238E27FC236}">
                <a16:creationId xmlns:a16="http://schemas.microsoft.com/office/drawing/2014/main" id="{7372047E-5459-49B1-4536-915A236F9D73}"/>
              </a:ext>
            </a:extLst>
          </p:cNvPr>
          <p:cNvSpPr txBox="1">
            <a:spLocks noChangeArrowheads="1"/>
          </p:cNvSpPr>
          <p:nvPr/>
        </p:nvSpPr>
        <p:spPr bwMode="auto">
          <a:xfrm>
            <a:off x="744279" y="5507472"/>
            <a:ext cx="10377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685800"/>
            <a:r>
              <a:rPr lang="en-US" altLang="en-US" b="1" dirty="0">
                <a:solidFill>
                  <a:schemeClr val="accent2"/>
                </a:solidFill>
              </a:rPr>
              <a:t>Contact Service Canada directly for information or to apply for CPP and OAS benefits</a:t>
            </a:r>
            <a:r>
              <a:rPr lang="en-US" altLang="en-US" b="1" dirty="0">
                <a:solidFill>
                  <a:srgbClr val="FF0000"/>
                </a:solidFill>
              </a:rPr>
              <a:t>.</a:t>
            </a:r>
          </a:p>
        </p:txBody>
      </p:sp>
    </p:spTree>
    <p:extLst>
      <p:ext uri="{BB962C8B-B14F-4D97-AF65-F5344CB8AC3E}">
        <p14:creationId xmlns:p14="http://schemas.microsoft.com/office/powerpoint/2010/main" val="2134986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4242A-495C-5A6C-C06D-106BA1BC2510}"/>
              </a:ext>
            </a:extLst>
          </p:cNvPr>
          <p:cNvSpPr txBox="1"/>
          <p:nvPr/>
        </p:nvSpPr>
        <p:spPr>
          <a:xfrm>
            <a:off x="155918" y="214417"/>
            <a:ext cx="8837429" cy="738664"/>
          </a:xfrm>
          <a:prstGeom prst="rect">
            <a:avLst/>
          </a:prstGeom>
          <a:noFill/>
        </p:spPr>
        <p:txBody>
          <a:bodyPr wrap="square" rtlCol="0">
            <a:spAutoFit/>
          </a:bodyPr>
          <a:lstStyle/>
          <a:p>
            <a:pPr defTabSz="685800"/>
            <a:r>
              <a:rPr lang="en-US" sz="2800" b="1" dirty="0">
                <a:solidFill>
                  <a:schemeClr val="tx2"/>
                </a:solidFill>
                <a:latin typeface="+mj-lt"/>
                <a:cs typeface="Calibri" panose="020F0502020204030204" pitchFamily="34" charset="0"/>
              </a:rPr>
              <a:t>Comparison of Heather and James</a:t>
            </a:r>
          </a:p>
          <a:p>
            <a:pPr defTabSz="685800"/>
            <a:endParaRPr lang="en-US" sz="1400" dirty="0">
              <a:solidFill>
                <a:prstClr val="black"/>
              </a:solidFill>
              <a:latin typeface="Calibri" panose="020F0502020204030204"/>
            </a:endParaRPr>
          </a:p>
        </p:txBody>
      </p:sp>
      <p:sp>
        <p:nvSpPr>
          <p:cNvPr id="2" name="TextBox 1">
            <a:extLst>
              <a:ext uri="{FF2B5EF4-FFF2-40B4-BE49-F238E27FC236}">
                <a16:creationId xmlns:a16="http://schemas.microsoft.com/office/drawing/2014/main" id="{B470D6A1-F0E6-B26E-A52B-D08F55C2A1F0}"/>
              </a:ext>
            </a:extLst>
          </p:cNvPr>
          <p:cNvSpPr txBox="1"/>
          <p:nvPr/>
        </p:nvSpPr>
        <p:spPr>
          <a:xfrm>
            <a:off x="877186" y="1449853"/>
            <a:ext cx="10437627" cy="4824398"/>
          </a:xfrm>
          <a:prstGeom prst="rect">
            <a:avLst/>
          </a:prstGeom>
          <a:noFill/>
        </p:spPr>
        <p:txBody>
          <a:bodyPr wrap="square" rtlCol="0">
            <a:spAutoFit/>
          </a:bodyPr>
          <a:lstStyle/>
          <a:p>
            <a:pPr defTabSz="685800"/>
            <a:r>
              <a:rPr lang="en-US" sz="2400" dirty="0">
                <a:solidFill>
                  <a:schemeClr val="bg2"/>
                </a:solidFill>
              </a:rPr>
              <a:t>Heather and James are twins and held the exact same position and earnings throughout their entire career. </a:t>
            </a:r>
          </a:p>
          <a:p>
            <a:pPr defTabSz="685800"/>
            <a:endParaRPr lang="en-US" sz="2400" dirty="0">
              <a:solidFill>
                <a:schemeClr val="bg2"/>
              </a:solidFill>
            </a:endParaRPr>
          </a:p>
          <a:p>
            <a:pPr defTabSz="685800"/>
            <a:r>
              <a:rPr lang="en-US" sz="2400" dirty="0">
                <a:solidFill>
                  <a:schemeClr val="bg2"/>
                </a:solidFill>
              </a:rPr>
              <a:t>They both retired on their 55</a:t>
            </a:r>
            <a:r>
              <a:rPr lang="en-US" sz="2400" baseline="30000" dirty="0">
                <a:solidFill>
                  <a:schemeClr val="bg2"/>
                </a:solidFill>
              </a:rPr>
              <a:t>th</a:t>
            </a:r>
            <a:r>
              <a:rPr lang="en-US" sz="2400" dirty="0">
                <a:solidFill>
                  <a:schemeClr val="bg2"/>
                </a:solidFill>
              </a:rPr>
              <a:t> birthday with 30 years of pensionable service and their gross monthly payments are also the exact same, $3,000 a month.</a:t>
            </a:r>
          </a:p>
          <a:p>
            <a:pPr defTabSz="685800"/>
            <a:endParaRPr lang="en-US" sz="2400" dirty="0">
              <a:solidFill>
                <a:schemeClr val="bg2"/>
              </a:solidFill>
            </a:endParaRPr>
          </a:p>
          <a:p>
            <a:pPr defTabSz="685800"/>
            <a:r>
              <a:rPr lang="en-US" sz="2400" dirty="0">
                <a:solidFill>
                  <a:schemeClr val="bg2"/>
                </a:solidFill>
              </a:rPr>
              <a:t>Heather decided to not integrate her pension.</a:t>
            </a:r>
          </a:p>
          <a:p>
            <a:pPr defTabSz="685800"/>
            <a:endParaRPr lang="en-US" sz="2400" dirty="0">
              <a:solidFill>
                <a:schemeClr val="bg2"/>
              </a:solidFill>
            </a:endParaRPr>
          </a:p>
          <a:p>
            <a:pPr defTabSz="685800"/>
            <a:r>
              <a:rPr lang="en-US" sz="2400" dirty="0">
                <a:solidFill>
                  <a:schemeClr val="bg2"/>
                </a:solidFill>
              </a:rPr>
              <a:t>James decided to integrate his pension with CPP and OAS.</a:t>
            </a: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120585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4242A-495C-5A6C-C06D-106BA1BC2510}"/>
              </a:ext>
            </a:extLst>
          </p:cNvPr>
          <p:cNvSpPr txBox="1"/>
          <p:nvPr/>
        </p:nvSpPr>
        <p:spPr>
          <a:xfrm>
            <a:off x="1880571" y="1115026"/>
            <a:ext cx="3966883" cy="1061829"/>
          </a:xfrm>
          <a:prstGeom prst="rect">
            <a:avLst/>
          </a:prstGeom>
          <a:noFill/>
        </p:spPr>
        <p:txBody>
          <a:bodyPr wrap="square" rtlCol="0">
            <a:spAutoFit/>
          </a:bodyPr>
          <a:lstStyle/>
          <a:p>
            <a:pPr algn="ctr" defTabSz="685800"/>
            <a:r>
              <a:rPr lang="en-US" b="1" dirty="0">
                <a:solidFill>
                  <a:schemeClr val="bg2"/>
                </a:solidFill>
                <a:latin typeface="Calibri" panose="020F0502020204030204"/>
              </a:rPr>
              <a:t>Heather (without integration)</a:t>
            </a:r>
          </a:p>
          <a:p>
            <a:pPr algn="ctr" defTabSz="685800"/>
            <a:endParaRPr lang="en-US"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0534C6DE-FED5-1D64-A37F-AA3960D72F14}"/>
              </a:ext>
            </a:extLst>
          </p:cNvPr>
          <p:cNvSpPr txBox="1"/>
          <p:nvPr/>
        </p:nvSpPr>
        <p:spPr>
          <a:xfrm>
            <a:off x="6354507" y="1089287"/>
            <a:ext cx="3886370" cy="854080"/>
          </a:xfrm>
          <a:prstGeom prst="rect">
            <a:avLst/>
          </a:prstGeom>
          <a:noFill/>
        </p:spPr>
        <p:txBody>
          <a:bodyPr wrap="square" rtlCol="0">
            <a:spAutoFit/>
          </a:bodyPr>
          <a:lstStyle/>
          <a:p>
            <a:pPr algn="ctr" defTabSz="685800"/>
            <a:r>
              <a:rPr lang="en-US" b="1" dirty="0">
                <a:solidFill>
                  <a:schemeClr val="bg2"/>
                </a:solidFill>
                <a:latin typeface="Calibri" panose="020F0502020204030204"/>
              </a:rPr>
              <a:t>James (with integration)</a:t>
            </a:r>
          </a:p>
          <a:p>
            <a:pPr algn="ctr" defTabSz="685800"/>
            <a:endParaRPr lang="en-US" dirty="0">
              <a:solidFill>
                <a:schemeClr val="bg2"/>
              </a:solidFill>
              <a:latin typeface="Calibri" panose="020F0502020204030204"/>
            </a:endParaRPr>
          </a:p>
          <a:p>
            <a:pPr defTabSz="685800"/>
            <a:endParaRPr lang="en-US" sz="1350" dirty="0">
              <a:solidFill>
                <a:schemeClr val="bg2"/>
              </a:solidFill>
              <a:latin typeface="Calibri" panose="020F0502020204030204"/>
            </a:endParaRPr>
          </a:p>
        </p:txBody>
      </p:sp>
      <p:sp>
        <p:nvSpPr>
          <p:cNvPr id="2" name="TextBox 1">
            <a:extLst>
              <a:ext uri="{FF2B5EF4-FFF2-40B4-BE49-F238E27FC236}">
                <a16:creationId xmlns:a16="http://schemas.microsoft.com/office/drawing/2014/main" id="{4F62BA92-AF41-93D7-0125-7D2A2113FA11}"/>
              </a:ext>
            </a:extLst>
          </p:cNvPr>
          <p:cNvSpPr txBox="1"/>
          <p:nvPr/>
        </p:nvSpPr>
        <p:spPr>
          <a:xfrm>
            <a:off x="-499730" y="129051"/>
            <a:ext cx="10362649" cy="523220"/>
          </a:xfrm>
          <a:prstGeom prst="rect">
            <a:avLst/>
          </a:prstGeom>
          <a:noFill/>
        </p:spPr>
        <p:txBody>
          <a:bodyPr wrap="square" rtlCol="0">
            <a:spAutoFit/>
          </a:bodyPr>
          <a:lstStyle/>
          <a:p>
            <a:pPr algn="ctr" defTabSz="685800"/>
            <a:r>
              <a:rPr lang="en-US" sz="2800" b="1" dirty="0">
                <a:solidFill>
                  <a:schemeClr val="tx2"/>
                </a:solidFill>
                <a:latin typeface="+mj-lt"/>
              </a:rPr>
              <a:t>Heather and James’ monthly CSSF pension income</a:t>
            </a:r>
          </a:p>
        </p:txBody>
      </p:sp>
      <p:sp>
        <p:nvSpPr>
          <p:cNvPr id="3" name="Double Bracket 2">
            <a:extLst>
              <a:ext uri="{FF2B5EF4-FFF2-40B4-BE49-F238E27FC236}">
                <a16:creationId xmlns:a16="http://schemas.microsoft.com/office/drawing/2014/main" id="{538C18FA-A9FB-A249-0C81-6A226A39A116}"/>
              </a:ext>
            </a:extLst>
          </p:cNvPr>
          <p:cNvSpPr/>
          <p:nvPr/>
        </p:nvSpPr>
        <p:spPr>
          <a:xfrm>
            <a:off x="1920828" y="869377"/>
            <a:ext cx="3886371" cy="5119245"/>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7" name="Double Bracket 6">
            <a:extLst>
              <a:ext uri="{FF2B5EF4-FFF2-40B4-BE49-F238E27FC236}">
                <a16:creationId xmlns:a16="http://schemas.microsoft.com/office/drawing/2014/main" id="{DDF4313B-A65C-329D-81CA-F670DE1AFF6D}"/>
              </a:ext>
            </a:extLst>
          </p:cNvPr>
          <p:cNvSpPr/>
          <p:nvPr/>
        </p:nvSpPr>
        <p:spPr>
          <a:xfrm>
            <a:off x="6332221" y="869378"/>
            <a:ext cx="3886886" cy="5119244"/>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graphicFrame>
        <p:nvGraphicFramePr>
          <p:cNvPr id="11" name="Table 10">
            <a:extLst>
              <a:ext uri="{FF2B5EF4-FFF2-40B4-BE49-F238E27FC236}">
                <a16:creationId xmlns:a16="http://schemas.microsoft.com/office/drawing/2014/main" id="{EC062944-FF66-82C8-3D1A-C682E290E1FC}"/>
              </a:ext>
            </a:extLst>
          </p:cNvPr>
          <p:cNvGraphicFramePr>
            <a:graphicFrameLocks noGrp="1"/>
          </p:cNvGraphicFramePr>
          <p:nvPr>
            <p:extLst>
              <p:ext uri="{D42A27DB-BD31-4B8C-83A1-F6EECF244321}">
                <p14:modId xmlns:p14="http://schemas.microsoft.com/office/powerpoint/2010/main" val="577561876"/>
              </p:ext>
            </p:extLst>
          </p:nvPr>
        </p:nvGraphicFramePr>
        <p:xfrm>
          <a:off x="6907309" y="1554749"/>
          <a:ext cx="2736710" cy="2931500"/>
        </p:xfrm>
        <a:graphic>
          <a:graphicData uri="http://schemas.openxmlformats.org/drawingml/2006/table">
            <a:tbl>
              <a:tblPr firstRow="1" bandRow="1">
                <a:tableStyleId>{5940675A-B579-460E-94D1-54222C63F5DA}</a:tableStyleId>
              </a:tblPr>
              <a:tblGrid>
                <a:gridCol w="1368355">
                  <a:extLst>
                    <a:ext uri="{9D8B030D-6E8A-4147-A177-3AD203B41FA5}">
                      <a16:colId xmlns:a16="http://schemas.microsoft.com/office/drawing/2014/main" val="1853645322"/>
                    </a:ext>
                  </a:extLst>
                </a:gridCol>
                <a:gridCol w="1368355">
                  <a:extLst>
                    <a:ext uri="{9D8B030D-6E8A-4147-A177-3AD203B41FA5}">
                      <a16:colId xmlns:a16="http://schemas.microsoft.com/office/drawing/2014/main" val="1399045147"/>
                    </a:ext>
                  </a:extLst>
                </a:gridCol>
              </a:tblGrid>
              <a:tr h="595504">
                <a:tc>
                  <a:txBody>
                    <a:bodyPr/>
                    <a:lstStyle/>
                    <a:p>
                      <a:pPr algn="ctr"/>
                      <a:r>
                        <a:rPr lang="en-US" sz="1800" b="1" dirty="0">
                          <a:solidFill>
                            <a:schemeClr val="bg1"/>
                          </a:solidFill>
                        </a:rPr>
                        <a:t>age</a:t>
                      </a:r>
                    </a:p>
                  </a:txBody>
                  <a:tcPr anchor="ctr">
                    <a:solidFill>
                      <a:schemeClr val="tx2"/>
                    </a:solidFill>
                  </a:tcPr>
                </a:tc>
                <a:tc>
                  <a:txBody>
                    <a:bodyPr/>
                    <a:lstStyle/>
                    <a:p>
                      <a:pPr algn="ctr"/>
                      <a:r>
                        <a:rPr lang="en-US" sz="1800" b="1" dirty="0">
                          <a:solidFill>
                            <a:schemeClr val="bg1"/>
                          </a:solidFill>
                        </a:rPr>
                        <a:t>monthly pension</a:t>
                      </a:r>
                    </a:p>
                  </a:txBody>
                  <a:tcPr anchor="ctr">
                    <a:solidFill>
                      <a:schemeClr val="tx2"/>
                    </a:solidFill>
                  </a:tcPr>
                </a:tc>
                <a:extLst>
                  <a:ext uri="{0D108BD9-81ED-4DB2-BD59-A6C34878D82A}">
                    <a16:rowId xmlns:a16="http://schemas.microsoft.com/office/drawing/2014/main" val="1868020717"/>
                  </a:ext>
                </a:extLst>
              </a:tr>
              <a:tr h="458284">
                <a:tc>
                  <a:txBody>
                    <a:bodyPr/>
                    <a:lstStyle/>
                    <a:p>
                      <a:pPr algn="ctr"/>
                      <a:r>
                        <a:rPr lang="en-US" sz="1800" b="1" dirty="0">
                          <a:solidFill>
                            <a:schemeClr val="bg2"/>
                          </a:solidFill>
                        </a:rPr>
                        <a:t>55</a:t>
                      </a:r>
                    </a:p>
                  </a:txBody>
                  <a:tcPr anchor="ctr"/>
                </a:tc>
                <a:tc>
                  <a:txBody>
                    <a:bodyPr/>
                    <a:lstStyle/>
                    <a:p>
                      <a:pPr algn="ctr"/>
                      <a:r>
                        <a:rPr lang="en-US" sz="1800" b="1" dirty="0">
                          <a:solidFill>
                            <a:schemeClr val="bg2"/>
                          </a:solidFill>
                        </a:rPr>
                        <a:t>$3,692</a:t>
                      </a:r>
                    </a:p>
                  </a:txBody>
                  <a:tcPr anchor="ctr"/>
                </a:tc>
                <a:extLst>
                  <a:ext uri="{0D108BD9-81ED-4DB2-BD59-A6C34878D82A}">
                    <a16:rowId xmlns:a16="http://schemas.microsoft.com/office/drawing/2014/main" val="3230150849"/>
                  </a:ext>
                </a:extLst>
              </a:tr>
              <a:tr h="458284">
                <a:tc>
                  <a:txBody>
                    <a:bodyPr/>
                    <a:lstStyle/>
                    <a:p>
                      <a:pPr algn="ctr"/>
                      <a:r>
                        <a:rPr lang="en-US" sz="1800" b="1" dirty="0">
                          <a:solidFill>
                            <a:schemeClr val="bg2"/>
                          </a:solidFill>
                        </a:rPr>
                        <a:t>60</a:t>
                      </a:r>
                    </a:p>
                  </a:txBody>
                  <a:tcPr anchor="ctr"/>
                </a:tc>
                <a:tc>
                  <a:txBody>
                    <a:bodyPr/>
                    <a:lstStyle/>
                    <a:p>
                      <a:pPr algn="ctr"/>
                      <a:r>
                        <a:rPr lang="en-US" sz="1800" b="1" dirty="0">
                          <a:solidFill>
                            <a:schemeClr val="bg2"/>
                          </a:solidFill>
                        </a:rPr>
                        <a:t>$3,195</a:t>
                      </a:r>
                    </a:p>
                  </a:txBody>
                  <a:tcPr anchor="ctr"/>
                </a:tc>
                <a:extLst>
                  <a:ext uri="{0D108BD9-81ED-4DB2-BD59-A6C34878D82A}">
                    <a16:rowId xmlns:a16="http://schemas.microsoft.com/office/drawing/2014/main" val="2614995405"/>
                  </a:ext>
                </a:extLst>
              </a:tr>
              <a:tr h="458284">
                <a:tc>
                  <a:txBody>
                    <a:bodyPr/>
                    <a:lstStyle/>
                    <a:p>
                      <a:pPr algn="ctr"/>
                      <a:r>
                        <a:rPr lang="en-US" sz="1800" b="1" dirty="0">
                          <a:solidFill>
                            <a:schemeClr val="bg2"/>
                          </a:solidFill>
                        </a:rPr>
                        <a:t>65</a:t>
                      </a:r>
                    </a:p>
                  </a:txBody>
                  <a:tcPr anchor="ctr"/>
                </a:tc>
                <a:tc>
                  <a:txBody>
                    <a:bodyPr/>
                    <a:lstStyle/>
                    <a:p>
                      <a:pPr algn="ctr"/>
                      <a:r>
                        <a:rPr lang="en-US" sz="1800" b="1" dirty="0">
                          <a:solidFill>
                            <a:schemeClr val="bg2"/>
                          </a:solidFill>
                        </a:rPr>
                        <a:t>$2,488*</a:t>
                      </a:r>
                    </a:p>
                  </a:txBody>
                  <a:tcPr anchor="ctr"/>
                </a:tc>
                <a:extLst>
                  <a:ext uri="{0D108BD9-81ED-4DB2-BD59-A6C34878D82A}">
                    <a16:rowId xmlns:a16="http://schemas.microsoft.com/office/drawing/2014/main" val="594189306"/>
                  </a:ext>
                </a:extLst>
              </a:tr>
              <a:tr h="458284">
                <a:tc>
                  <a:txBody>
                    <a:bodyPr/>
                    <a:lstStyle/>
                    <a:p>
                      <a:pPr algn="ctr"/>
                      <a:r>
                        <a:rPr lang="en-US" sz="1800" b="1" dirty="0">
                          <a:solidFill>
                            <a:schemeClr val="bg2"/>
                          </a:solidFill>
                        </a:rPr>
                        <a:t>70</a:t>
                      </a:r>
                    </a:p>
                  </a:txBody>
                  <a:tcPr anchor="ctr"/>
                </a:tc>
                <a:tc>
                  <a:txBody>
                    <a:bodyPr/>
                    <a:lstStyle/>
                    <a:p>
                      <a:pPr algn="ctr"/>
                      <a:r>
                        <a:rPr lang="en-US" sz="1800" b="1" dirty="0">
                          <a:solidFill>
                            <a:schemeClr val="bg2"/>
                          </a:solidFill>
                        </a:rPr>
                        <a:t>$2,488*</a:t>
                      </a:r>
                    </a:p>
                  </a:txBody>
                  <a:tcPr anchor="ctr"/>
                </a:tc>
                <a:extLst>
                  <a:ext uri="{0D108BD9-81ED-4DB2-BD59-A6C34878D82A}">
                    <a16:rowId xmlns:a16="http://schemas.microsoft.com/office/drawing/2014/main" val="252197459"/>
                  </a:ext>
                </a:extLst>
              </a:tr>
              <a:tr h="458284">
                <a:tc>
                  <a:txBody>
                    <a:bodyPr/>
                    <a:lstStyle/>
                    <a:p>
                      <a:pPr algn="ctr"/>
                      <a:r>
                        <a:rPr lang="en-US" sz="1800" b="1" dirty="0">
                          <a:solidFill>
                            <a:schemeClr val="bg2"/>
                          </a:solidFill>
                        </a:rPr>
                        <a:t>75+</a:t>
                      </a:r>
                    </a:p>
                  </a:txBody>
                  <a:tcPr anchor="ctr"/>
                </a:tc>
                <a:tc>
                  <a:txBody>
                    <a:bodyPr/>
                    <a:lstStyle/>
                    <a:p>
                      <a:pPr algn="ctr"/>
                      <a:r>
                        <a:rPr lang="en-US" sz="1800" b="1" dirty="0">
                          <a:solidFill>
                            <a:schemeClr val="bg2"/>
                          </a:solidFill>
                        </a:rPr>
                        <a:t>$2,488*</a:t>
                      </a:r>
                    </a:p>
                  </a:txBody>
                  <a:tcPr anchor="ctr"/>
                </a:tc>
                <a:extLst>
                  <a:ext uri="{0D108BD9-81ED-4DB2-BD59-A6C34878D82A}">
                    <a16:rowId xmlns:a16="http://schemas.microsoft.com/office/drawing/2014/main" val="3923124411"/>
                  </a:ext>
                </a:extLst>
              </a:tr>
            </a:tbl>
          </a:graphicData>
        </a:graphic>
      </p:graphicFrame>
      <p:graphicFrame>
        <p:nvGraphicFramePr>
          <p:cNvPr id="12" name="Table 11">
            <a:extLst>
              <a:ext uri="{FF2B5EF4-FFF2-40B4-BE49-F238E27FC236}">
                <a16:creationId xmlns:a16="http://schemas.microsoft.com/office/drawing/2014/main" id="{25F5786D-5DE1-F868-BB61-45F7776AC307}"/>
              </a:ext>
            </a:extLst>
          </p:cNvPr>
          <p:cNvGraphicFramePr>
            <a:graphicFrameLocks noGrp="1"/>
          </p:cNvGraphicFramePr>
          <p:nvPr>
            <p:extLst>
              <p:ext uri="{D42A27DB-BD31-4B8C-83A1-F6EECF244321}">
                <p14:modId xmlns:p14="http://schemas.microsoft.com/office/powerpoint/2010/main" val="3695472694"/>
              </p:ext>
            </p:extLst>
          </p:nvPr>
        </p:nvGraphicFramePr>
        <p:xfrm>
          <a:off x="2495658" y="1641092"/>
          <a:ext cx="2736710" cy="2931500"/>
        </p:xfrm>
        <a:graphic>
          <a:graphicData uri="http://schemas.openxmlformats.org/drawingml/2006/table">
            <a:tbl>
              <a:tblPr firstRow="1" bandRow="1">
                <a:tableStyleId>{5940675A-B579-460E-94D1-54222C63F5DA}</a:tableStyleId>
              </a:tblPr>
              <a:tblGrid>
                <a:gridCol w="1368355">
                  <a:extLst>
                    <a:ext uri="{9D8B030D-6E8A-4147-A177-3AD203B41FA5}">
                      <a16:colId xmlns:a16="http://schemas.microsoft.com/office/drawing/2014/main" val="3775794492"/>
                    </a:ext>
                  </a:extLst>
                </a:gridCol>
                <a:gridCol w="1368355">
                  <a:extLst>
                    <a:ext uri="{9D8B030D-6E8A-4147-A177-3AD203B41FA5}">
                      <a16:colId xmlns:a16="http://schemas.microsoft.com/office/drawing/2014/main" val="4039660476"/>
                    </a:ext>
                  </a:extLst>
                </a:gridCol>
              </a:tblGrid>
              <a:tr h="595504">
                <a:tc>
                  <a:txBody>
                    <a:bodyPr/>
                    <a:lstStyle/>
                    <a:p>
                      <a:pPr algn="ctr"/>
                      <a:r>
                        <a:rPr lang="en-US" sz="1800" b="1" dirty="0">
                          <a:solidFill>
                            <a:schemeClr val="bg1"/>
                          </a:solidFill>
                        </a:rPr>
                        <a:t>age</a:t>
                      </a:r>
                    </a:p>
                  </a:txBody>
                  <a:tcPr anchor="ctr">
                    <a:solidFill>
                      <a:schemeClr val="tx2"/>
                    </a:solidFill>
                  </a:tcPr>
                </a:tc>
                <a:tc>
                  <a:txBody>
                    <a:bodyPr/>
                    <a:lstStyle/>
                    <a:p>
                      <a:pPr algn="ctr"/>
                      <a:r>
                        <a:rPr lang="en-US" sz="1800" b="1" dirty="0">
                          <a:solidFill>
                            <a:schemeClr val="bg1"/>
                          </a:solidFill>
                        </a:rPr>
                        <a:t>monthly pension</a:t>
                      </a:r>
                    </a:p>
                  </a:txBody>
                  <a:tcPr anchor="ctr">
                    <a:solidFill>
                      <a:schemeClr val="tx2"/>
                    </a:solidFill>
                  </a:tcPr>
                </a:tc>
                <a:extLst>
                  <a:ext uri="{0D108BD9-81ED-4DB2-BD59-A6C34878D82A}">
                    <a16:rowId xmlns:a16="http://schemas.microsoft.com/office/drawing/2014/main" val="757390137"/>
                  </a:ext>
                </a:extLst>
              </a:tr>
              <a:tr h="458284">
                <a:tc>
                  <a:txBody>
                    <a:bodyPr/>
                    <a:lstStyle/>
                    <a:p>
                      <a:pPr algn="ctr"/>
                      <a:r>
                        <a:rPr lang="en-US" sz="1800" b="1" dirty="0">
                          <a:solidFill>
                            <a:schemeClr val="bg2"/>
                          </a:solidFill>
                        </a:rPr>
                        <a:t>55</a:t>
                      </a:r>
                    </a:p>
                  </a:txBody>
                  <a:tcPr anchor="ctr"/>
                </a:tc>
                <a:tc>
                  <a:txBody>
                    <a:bodyPr/>
                    <a:lstStyle/>
                    <a:p>
                      <a:pPr algn="ctr"/>
                      <a:r>
                        <a:rPr lang="en-US" sz="1800" b="1" dirty="0">
                          <a:solidFill>
                            <a:schemeClr val="bg2"/>
                          </a:solidFill>
                        </a:rPr>
                        <a:t>$3,000</a:t>
                      </a:r>
                    </a:p>
                  </a:txBody>
                  <a:tcPr anchor="ctr"/>
                </a:tc>
                <a:extLst>
                  <a:ext uri="{0D108BD9-81ED-4DB2-BD59-A6C34878D82A}">
                    <a16:rowId xmlns:a16="http://schemas.microsoft.com/office/drawing/2014/main" val="1923375858"/>
                  </a:ext>
                </a:extLst>
              </a:tr>
              <a:tr h="458284">
                <a:tc>
                  <a:txBody>
                    <a:bodyPr/>
                    <a:lstStyle/>
                    <a:p>
                      <a:pPr algn="ctr"/>
                      <a:r>
                        <a:rPr lang="en-US" sz="1800" b="1" dirty="0">
                          <a:solidFill>
                            <a:schemeClr val="bg2"/>
                          </a:solidFill>
                        </a:rPr>
                        <a:t>60</a:t>
                      </a:r>
                    </a:p>
                  </a:txBody>
                  <a:tcPr anchor="ctr"/>
                </a:tc>
                <a:tc>
                  <a:txBody>
                    <a:bodyPr/>
                    <a:lstStyle/>
                    <a:p>
                      <a:pPr algn="ctr"/>
                      <a:r>
                        <a:rPr lang="en-US" sz="1800" b="1" dirty="0">
                          <a:solidFill>
                            <a:schemeClr val="bg2"/>
                          </a:solidFill>
                        </a:rPr>
                        <a:t>$3,000</a:t>
                      </a:r>
                    </a:p>
                  </a:txBody>
                  <a:tcPr anchor="ctr"/>
                </a:tc>
                <a:extLst>
                  <a:ext uri="{0D108BD9-81ED-4DB2-BD59-A6C34878D82A}">
                    <a16:rowId xmlns:a16="http://schemas.microsoft.com/office/drawing/2014/main" val="1229899249"/>
                  </a:ext>
                </a:extLst>
              </a:tr>
              <a:tr h="458284">
                <a:tc>
                  <a:txBody>
                    <a:bodyPr/>
                    <a:lstStyle/>
                    <a:p>
                      <a:pPr algn="ctr"/>
                      <a:r>
                        <a:rPr lang="en-US" sz="1800" b="1" dirty="0">
                          <a:solidFill>
                            <a:schemeClr val="bg2"/>
                          </a:solidFill>
                        </a:rPr>
                        <a:t>65</a:t>
                      </a:r>
                    </a:p>
                  </a:txBody>
                  <a:tcPr anchor="ctr"/>
                </a:tc>
                <a:tc>
                  <a:txBody>
                    <a:bodyPr/>
                    <a:lstStyle/>
                    <a:p>
                      <a:pPr algn="ctr"/>
                      <a:r>
                        <a:rPr lang="en-US" sz="1800" b="1" dirty="0">
                          <a:solidFill>
                            <a:schemeClr val="bg2"/>
                          </a:solidFill>
                        </a:rPr>
                        <a:t>$3,000</a:t>
                      </a:r>
                    </a:p>
                  </a:txBody>
                  <a:tcPr anchor="ctr"/>
                </a:tc>
                <a:extLst>
                  <a:ext uri="{0D108BD9-81ED-4DB2-BD59-A6C34878D82A}">
                    <a16:rowId xmlns:a16="http://schemas.microsoft.com/office/drawing/2014/main" val="2824416219"/>
                  </a:ext>
                </a:extLst>
              </a:tr>
              <a:tr h="458284">
                <a:tc>
                  <a:txBody>
                    <a:bodyPr/>
                    <a:lstStyle/>
                    <a:p>
                      <a:pPr algn="ctr"/>
                      <a:r>
                        <a:rPr lang="en-US" sz="1800" b="1" dirty="0">
                          <a:solidFill>
                            <a:schemeClr val="bg2"/>
                          </a:solidFill>
                        </a:rPr>
                        <a:t>70</a:t>
                      </a:r>
                    </a:p>
                  </a:txBody>
                  <a:tcPr anchor="ctr"/>
                </a:tc>
                <a:tc>
                  <a:txBody>
                    <a:bodyPr/>
                    <a:lstStyle/>
                    <a:p>
                      <a:pPr algn="ctr"/>
                      <a:r>
                        <a:rPr lang="en-US" sz="1800" b="1" dirty="0">
                          <a:solidFill>
                            <a:schemeClr val="bg2"/>
                          </a:solidFill>
                        </a:rPr>
                        <a:t>$3,000</a:t>
                      </a:r>
                    </a:p>
                  </a:txBody>
                  <a:tcPr anchor="ctr"/>
                </a:tc>
                <a:extLst>
                  <a:ext uri="{0D108BD9-81ED-4DB2-BD59-A6C34878D82A}">
                    <a16:rowId xmlns:a16="http://schemas.microsoft.com/office/drawing/2014/main" val="2859216301"/>
                  </a:ext>
                </a:extLst>
              </a:tr>
              <a:tr h="458284">
                <a:tc>
                  <a:txBody>
                    <a:bodyPr/>
                    <a:lstStyle/>
                    <a:p>
                      <a:pPr algn="ctr"/>
                      <a:r>
                        <a:rPr lang="en-US" sz="1800" b="1" dirty="0">
                          <a:solidFill>
                            <a:schemeClr val="bg2"/>
                          </a:solidFill>
                        </a:rPr>
                        <a:t>75+</a:t>
                      </a:r>
                    </a:p>
                  </a:txBody>
                  <a:tcPr anchor="ctr"/>
                </a:tc>
                <a:tc>
                  <a:txBody>
                    <a:bodyPr/>
                    <a:lstStyle/>
                    <a:p>
                      <a:pPr algn="ctr"/>
                      <a:r>
                        <a:rPr lang="en-US" sz="1800" b="1" dirty="0">
                          <a:solidFill>
                            <a:schemeClr val="bg2"/>
                          </a:solidFill>
                        </a:rPr>
                        <a:t>$3,000</a:t>
                      </a:r>
                    </a:p>
                  </a:txBody>
                  <a:tcPr anchor="ctr"/>
                </a:tc>
                <a:extLst>
                  <a:ext uri="{0D108BD9-81ED-4DB2-BD59-A6C34878D82A}">
                    <a16:rowId xmlns:a16="http://schemas.microsoft.com/office/drawing/2014/main" val="2809566468"/>
                  </a:ext>
                </a:extLst>
              </a:tr>
            </a:tbl>
          </a:graphicData>
        </a:graphic>
      </p:graphicFrame>
      <p:sp>
        <p:nvSpPr>
          <p:cNvPr id="14" name="TextBox 13">
            <a:extLst>
              <a:ext uri="{FF2B5EF4-FFF2-40B4-BE49-F238E27FC236}">
                <a16:creationId xmlns:a16="http://schemas.microsoft.com/office/drawing/2014/main" id="{64A634F2-925B-25C3-33D7-6918EE809710}"/>
              </a:ext>
            </a:extLst>
          </p:cNvPr>
          <p:cNvSpPr txBox="1"/>
          <p:nvPr/>
        </p:nvSpPr>
        <p:spPr>
          <a:xfrm>
            <a:off x="2260358" y="4681145"/>
            <a:ext cx="3557726" cy="1615827"/>
          </a:xfrm>
          <a:prstGeom prst="rect">
            <a:avLst/>
          </a:prstGeom>
          <a:noFill/>
        </p:spPr>
        <p:txBody>
          <a:bodyPr wrap="square" rtlCol="0">
            <a:spAutoFit/>
          </a:bodyPr>
          <a:lstStyle/>
          <a:p>
            <a:pPr defTabSz="685800"/>
            <a:r>
              <a:rPr lang="en-US" dirty="0">
                <a:solidFill>
                  <a:schemeClr val="bg2"/>
                </a:solidFill>
                <a:latin typeface="Calibri" panose="020F0502020204030204"/>
              </a:rPr>
              <a:t>Monthly pension will stay steady at $3,000 for life.</a:t>
            </a:r>
          </a:p>
          <a:p>
            <a:pPr defTabSz="685800"/>
            <a:endParaRPr lang="en-US" b="1" dirty="0">
              <a:solidFill>
                <a:prstClr val="black"/>
              </a:solidFill>
              <a:latin typeface="Calibri" panose="020F0502020204030204"/>
            </a:endParaRPr>
          </a:p>
          <a:p>
            <a:pPr defTabSz="685800"/>
            <a:endParaRPr lang="en-US"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
        <p:nvSpPr>
          <p:cNvPr id="15" name="TextBox 14">
            <a:extLst>
              <a:ext uri="{FF2B5EF4-FFF2-40B4-BE49-F238E27FC236}">
                <a16:creationId xmlns:a16="http://schemas.microsoft.com/office/drawing/2014/main" id="{F3723EDA-F148-A5E8-D228-E591E1B1E133}"/>
              </a:ext>
            </a:extLst>
          </p:cNvPr>
          <p:cNvSpPr txBox="1"/>
          <p:nvPr/>
        </p:nvSpPr>
        <p:spPr>
          <a:xfrm>
            <a:off x="6661381" y="4542646"/>
            <a:ext cx="3557726" cy="1892826"/>
          </a:xfrm>
          <a:prstGeom prst="rect">
            <a:avLst/>
          </a:prstGeom>
          <a:noFill/>
        </p:spPr>
        <p:txBody>
          <a:bodyPr wrap="square" rtlCol="0">
            <a:spAutoFit/>
          </a:bodyPr>
          <a:lstStyle/>
          <a:p>
            <a:pPr defTabSz="685800"/>
            <a:r>
              <a:rPr lang="en-US" dirty="0">
                <a:solidFill>
                  <a:schemeClr val="bg2"/>
                </a:solidFill>
                <a:latin typeface="Calibri" panose="020F0502020204030204"/>
              </a:rPr>
              <a:t>Monthly pension will be higher initially then lower at 60 and 65.</a:t>
            </a:r>
          </a:p>
          <a:p>
            <a:pPr defTabSz="685800"/>
            <a:endParaRPr lang="en-US" dirty="0">
              <a:solidFill>
                <a:schemeClr val="bg2"/>
              </a:solidFill>
              <a:latin typeface="Calibri" panose="020F0502020204030204"/>
            </a:endParaRPr>
          </a:p>
          <a:p>
            <a:pPr defTabSz="685800"/>
            <a:r>
              <a:rPr lang="en-US" dirty="0">
                <a:solidFill>
                  <a:schemeClr val="bg2"/>
                </a:solidFill>
                <a:latin typeface="Calibri" panose="020F0502020204030204"/>
              </a:rPr>
              <a:t>*Reduced pension for life after 65.</a:t>
            </a:r>
          </a:p>
          <a:p>
            <a:pPr defTabSz="685800"/>
            <a:endParaRPr lang="en-US" dirty="0">
              <a:solidFill>
                <a:schemeClr val="bg2"/>
              </a:solidFill>
              <a:latin typeface="Calibri" panose="020F0502020204030204"/>
            </a:endParaRPr>
          </a:p>
          <a:p>
            <a:pPr defTabSz="685800"/>
            <a:endParaRPr lang="en-US" sz="1350" dirty="0">
              <a:solidFill>
                <a:schemeClr val="bg2"/>
              </a:solidFill>
              <a:latin typeface="Calibri" panose="020F0502020204030204"/>
            </a:endParaRPr>
          </a:p>
          <a:p>
            <a:pPr defTabSz="685800"/>
            <a:endParaRPr lang="en-US" sz="1350" dirty="0">
              <a:solidFill>
                <a:schemeClr val="bg2"/>
              </a:solidFill>
              <a:latin typeface="Calibri" panose="020F0502020204030204"/>
            </a:endParaRPr>
          </a:p>
        </p:txBody>
      </p:sp>
    </p:spTree>
    <p:extLst>
      <p:ext uri="{BB962C8B-B14F-4D97-AF65-F5344CB8AC3E}">
        <p14:creationId xmlns:p14="http://schemas.microsoft.com/office/powerpoint/2010/main" val="267736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959586" y="-25758"/>
            <a:ext cx="8686800" cy="12192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chorCtr="1">
            <a:normAutofit/>
          </a:bodyPr>
          <a:lstStyle/>
          <a:p>
            <a:r>
              <a:rPr lang="en-US" altLang="en-US" sz="3600" b="1" dirty="0">
                <a:latin typeface="+mj-lt"/>
                <a:cs typeface="Calibri" panose="020F0502020204030204" pitchFamily="34" charset="0"/>
              </a:rPr>
              <a:t>Pension Depends on Service</a:t>
            </a:r>
          </a:p>
        </p:txBody>
      </p:sp>
      <p:sp>
        <p:nvSpPr>
          <p:cNvPr id="272387" name="Rectangle 3"/>
          <p:cNvSpPr>
            <a:spLocks noGrp="1" noChangeArrowheads="1"/>
          </p:cNvSpPr>
          <p:nvPr>
            <p:ph type="body" idx="1"/>
          </p:nvPr>
        </p:nvSpPr>
        <p:spPr>
          <a:xfrm>
            <a:off x="848309" y="1219200"/>
            <a:ext cx="10507046" cy="494899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buClr>
                <a:srgbClr val="000099"/>
              </a:buClr>
            </a:pPr>
            <a:r>
              <a:rPr lang="en-US" altLang="en-US" sz="2200" dirty="0">
                <a:latin typeface="+mn-lt"/>
                <a:cs typeface="Calibri" panose="020F0502020204030204" pitchFamily="34" charset="0"/>
              </a:rPr>
              <a:t>Qualifying Service</a:t>
            </a:r>
          </a:p>
          <a:p>
            <a:pPr lvl="1">
              <a:lnSpc>
                <a:spcPct val="90000"/>
              </a:lnSpc>
              <a:buFont typeface="Calibri" panose="020F0502020204030204" pitchFamily="34" charset="0"/>
              <a:buChar char="‒"/>
            </a:pPr>
            <a:r>
              <a:rPr lang="en-US" altLang="en-US" sz="2200" dirty="0">
                <a:latin typeface="+mn-lt"/>
                <a:cs typeface="Calibri" panose="020F0502020204030204" pitchFamily="34" charset="0"/>
              </a:rPr>
              <a:t>Used to determine benefit eligibility</a:t>
            </a:r>
          </a:p>
          <a:p>
            <a:pPr lvl="1">
              <a:lnSpc>
                <a:spcPct val="90000"/>
              </a:lnSpc>
              <a:buFont typeface="Calibri" panose="020F0502020204030204" pitchFamily="34" charset="0"/>
              <a:buChar char="‒"/>
            </a:pPr>
            <a:r>
              <a:rPr lang="en-US" altLang="en-US" sz="2200" dirty="0">
                <a:latin typeface="+mn-lt"/>
                <a:cs typeface="Calibri" panose="020F0502020204030204" pitchFamily="34" charset="0"/>
              </a:rPr>
              <a:t>Generally measured from start date to end date</a:t>
            </a:r>
          </a:p>
          <a:p>
            <a:pPr lvl="1">
              <a:lnSpc>
                <a:spcPct val="90000"/>
              </a:lnSpc>
              <a:buFont typeface="Calibri" panose="020F0502020204030204" pitchFamily="34" charset="0"/>
              <a:buChar char="‒"/>
            </a:pPr>
            <a:r>
              <a:rPr lang="en-US" altLang="en-US" sz="2200" dirty="0">
                <a:latin typeface="+mn-lt"/>
                <a:cs typeface="Calibri" panose="020F0502020204030204" pitchFamily="34" charset="0"/>
              </a:rPr>
              <a:t>Unbroken unless there’s been a suspension of more than 54 consecutive weeks</a:t>
            </a:r>
          </a:p>
          <a:p>
            <a:pPr>
              <a:lnSpc>
                <a:spcPct val="90000"/>
              </a:lnSpc>
              <a:buClr>
                <a:srgbClr val="000099"/>
              </a:buClr>
            </a:pPr>
            <a:endParaRPr lang="en-US" altLang="en-US" sz="2000" dirty="0">
              <a:latin typeface="+mn-lt"/>
              <a:cs typeface="Calibri" panose="020F0502020204030204" pitchFamily="34" charset="0"/>
            </a:endParaRPr>
          </a:p>
          <a:p>
            <a:pPr>
              <a:buClr>
                <a:srgbClr val="000099"/>
              </a:buClr>
            </a:pPr>
            <a:r>
              <a:rPr lang="en-US" altLang="en-US" sz="2200" dirty="0">
                <a:latin typeface="+mn-lt"/>
                <a:cs typeface="Calibri" panose="020F0502020204030204" pitchFamily="34" charset="0"/>
              </a:rPr>
              <a:t>Pensionable Service</a:t>
            </a:r>
          </a:p>
          <a:p>
            <a:pPr lvl="1">
              <a:lnSpc>
                <a:spcPct val="90000"/>
              </a:lnSpc>
              <a:buFont typeface="Calibri" panose="020F0502020204030204" pitchFamily="34" charset="0"/>
              <a:buChar char="‒"/>
            </a:pPr>
            <a:r>
              <a:rPr lang="en-US" altLang="en-US" sz="2200" dirty="0">
                <a:latin typeface="+mn-lt"/>
                <a:cs typeface="Calibri" panose="020F0502020204030204" pitchFamily="34" charset="0"/>
              </a:rPr>
              <a:t>Used to determine the pension payable</a:t>
            </a:r>
          </a:p>
          <a:p>
            <a:pPr lvl="1">
              <a:lnSpc>
                <a:spcPct val="90000"/>
              </a:lnSpc>
              <a:buFont typeface="Calibri" panose="020F0502020204030204" pitchFamily="34" charset="0"/>
              <a:buChar char="‒"/>
            </a:pPr>
            <a:r>
              <a:rPr lang="en-US" altLang="en-US" sz="2200" dirty="0">
                <a:latin typeface="+mn-lt"/>
                <a:cs typeface="Calibri" panose="020F0502020204030204" pitchFamily="34" charset="0"/>
              </a:rPr>
              <a:t>Actual service on which contributions are made</a:t>
            </a:r>
          </a:p>
          <a:p>
            <a:pPr lvl="1">
              <a:lnSpc>
                <a:spcPct val="90000"/>
              </a:lnSpc>
              <a:buFont typeface="Calibri" panose="020F0502020204030204" pitchFamily="34" charset="0"/>
              <a:buChar char="‒"/>
            </a:pPr>
            <a:r>
              <a:rPr lang="en-US" altLang="en-US" sz="2200" dirty="0">
                <a:latin typeface="+mn-lt"/>
                <a:cs typeface="Calibri" panose="020F0502020204030204" pitchFamily="34" charset="0"/>
              </a:rPr>
              <a:t>May be able to be enhanced by purchasing service or by transferring service from another pension plan (if eligible)</a:t>
            </a:r>
          </a:p>
          <a:p>
            <a:pPr>
              <a:lnSpc>
                <a:spcPct val="90000"/>
              </a:lnSpc>
              <a:buClr>
                <a:srgbClr val="000099"/>
              </a:buClr>
            </a:pPr>
            <a:endParaRPr lang="en-US" alt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4242A-495C-5A6C-C06D-106BA1BC2510}"/>
              </a:ext>
            </a:extLst>
          </p:cNvPr>
          <p:cNvSpPr txBox="1"/>
          <p:nvPr/>
        </p:nvSpPr>
        <p:spPr>
          <a:xfrm>
            <a:off x="1888249" y="2482587"/>
            <a:ext cx="3966883" cy="2169825"/>
          </a:xfrm>
          <a:prstGeom prst="rect">
            <a:avLst/>
          </a:prstGeom>
          <a:noFill/>
        </p:spPr>
        <p:txBody>
          <a:bodyPr wrap="square" rtlCol="0">
            <a:spAutoFit/>
          </a:bodyPr>
          <a:lstStyle/>
          <a:p>
            <a:pPr algn="ctr" defTabSz="685800"/>
            <a:r>
              <a:rPr lang="en-US" b="1" dirty="0">
                <a:solidFill>
                  <a:schemeClr val="bg2"/>
                </a:solidFill>
              </a:rPr>
              <a:t>Heather (without integration)</a:t>
            </a:r>
          </a:p>
          <a:p>
            <a:pPr algn="ctr" defTabSz="685800"/>
            <a:endParaRPr lang="en-US" dirty="0">
              <a:solidFill>
                <a:schemeClr val="bg2"/>
              </a:solidFill>
            </a:endParaRPr>
          </a:p>
          <a:p>
            <a:pPr algn="ctr" defTabSz="685800"/>
            <a:r>
              <a:rPr lang="en-US" dirty="0">
                <a:solidFill>
                  <a:schemeClr val="bg2"/>
                </a:solidFill>
              </a:rPr>
              <a:t>CSSF pension income from age </a:t>
            </a:r>
          </a:p>
          <a:p>
            <a:pPr algn="ctr" defTabSz="685800"/>
            <a:r>
              <a:rPr lang="en-US" dirty="0">
                <a:solidFill>
                  <a:schemeClr val="bg2"/>
                </a:solidFill>
              </a:rPr>
              <a:t>55 to 70</a:t>
            </a:r>
          </a:p>
          <a:p>
            <a:pPr algn="ctr" defTabSz="685800"/>
            <a:r>
              <a:rPr lang="en-US" dirty="0">
                <a:solidFill>
                  <a:schemeClr val="bg2"/>
                </a:solidFill>
              </a:rPr>
              <a:t> </a:t>
            </a:r>
          </a:p>
          <a:p>
            <a:pPr algn="ctr" defTabSz="685800"/>
            <a:r>
              <a:rPr lang="en-US" dirty="0">
                <a:solidFill>
                  <a:schemeClr val="bg2"/>
                </a:solidFill>
              </a:rPr>
              <a:t>$540,000</a:t>
            </a: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0534C6DE-FED5-1D64-A37F-AA3960D72F14}"/>
              </a:ext>
            </a:extLst>
          </p:cNvPr>
          <p:cNvSpPr txBox="1"/>
          <p:nvPr/>
        </p:nvSpPr>
        <p:spPr>
          <a:xfrm>
            <a:off x="6433098" y="2488715"/>
            <a:ext cx="3886370" cy="1962076"/>
          </a:xfrm>
          <a:prstGeom prst="rect">
            <a:avLst/>
          </a:prstGeom>
          <a:noFill/>
        </p:spPr>
        <p:txBody>
          <a:bodyPr wrap="square" rtlCol="0">
            <a:spAutoFit/>
          </a:bodyPr>
          <a:lstStyle/>
          <a:p>
            <a:pPr algn="ctr" defTabSz="685800"/>
            <a:r>
              <a:rPr lang="en-US" b="1" dirty="0">
                <a:solidFill>
                  <a:schemeClr val="bg2"/>
                </a:solidFill>
              </a:rPr>
              <a:t>James (with integration)</a:t>
            </a:r>
          </a:p>
          <a:p>
            <a:pPr algn="ctr" defTabSz="685800"/>
            <a:endParaRPr lang="en-US" dirty="0">
              <a:solidFill>
                <a:schemeClr val="bg2"/>
              </a:solidFill>
            </a:endParaRPr>
          </a:p>
          <a:p>
            <a:pPr algn="ctr" defTabSz="685800"/>
            <a:r>
              <a:rPr lang="en-US" dirty="0">
                <a:solidFill>
                  <a:schemeClr val="bg2"/>
                </a:solidFill>
              </a:rPr>
              <a:t>CSSF pension income from age 55 to 70</a:t>
            </a:r>
          </a:p>
          <a:p>
            <a:pPr algn="ctr" defTabSz="685800"/>
            <a:endParaRPr lang="en-US" dirty="0">
              <a:solidFill>
                <a:schemeClr val="bg2"/>
              </a:solidFill>
            </a:endParaRPr>
          </a:p>
          <a:p>
            <a:pPr algn="ctr" defTabSz="685800"/>
            <a:r>
              <a:rPr lang="en-US" dirty="0">
                <a:solidFill>
                  <a:schemeClr val="bg2"/>
                </a:solidFill>
              </a:rPr>
              <a:t>$562,500</a:t>
            </a:r>
          </a:p>
          <a:p>
            <a:pPr defTabSz="685800"/>
            <a:endParaRPr lang="en-US" sz="135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97E4BA68-2598-54A4-1F12-AB6F8EDA3214}"/>
              </a:ext>
            </a:extLst>
          </p:cNvPr>
          <p:cNvSpPr txBox="1"/>
          <p:nvPr/>
        </p:nvSpPr>
        <p:spPr>
          <a:xfrm>
            <a:off x="1718403" y="4981973"/>
            <a:ext cx="8770122" cy="400110"/>
          </a:xfrm>
          <a:prstGeom prst="rect">
            <a:avLst/>
          </a:prstGeom>
          <a:noFill/>
        </p:spPr>
        <p:txBody>
          <a:bodyPr wrap="square" rtlCol="0">
            <a:spAutoFit/>
          </a:bodyPr>
          <a:lstStyle/>
          <a:p>
            <a:pPr algn="ctr" defTabSz="685800"/>
            <a:r>
              <a:rPr lang="en-US" sz="2000" b="1" dirty="0">
                <a:solidFill>
                  <a:schemeClr val="bg2"/>
                </a:solidFill>
              </a:rPr>
              <a:t>James would have received $22,500 more pension income than Heather</a:t>
            </a:r>
          </a:p>
        </p:txBody>
      </p:sp>
      <p:sp>
        <p:nvSpPr>
          <p:cNvPr id="2" name="TextBox 1">
            <a:extLst>
              <a:ext uri="{FF2B5EF4-FFF2-40B4-BE49-F238E27FC236}">
                <a16:creationId xmlns:a16="http://schemas.microsoft.com/office/drawing/2014/main" id="{4F62BA92-AF41-93D7-0125-7D2A2113FA11}"/>
              </a:ext>
            </a:extLst>
          </p:cNvPr>
          <p:cNvSpPr txBox="1"/>
          <p:nvPr/>
        </p:nvSpPr>
        <p:spPr>
          <a:xfrm>
            <a:off x="197922" y="290458"/>
            <a:ext cx="10704344" cy="523220"/>
          </a:xfrm>
          <a:prstGeom prst="rect">
            <a:avLst/>
          </a:prstGeom>
          <a:noFill/>
        </p:spPr>
        <p:txBody>
          <a:bodyPr wrap="square" rtlCol="0">
            <a:spAutoFit/>
          </a:bodyPr>
          <a:lstStyle/>
          <a:p>
            <a:pPr defTabSz="685800"/>
            <a:r>
              <a:rPr lang="en-US" sz="2800" b="1" dirty="0">
                <a:solidFill>
                  <a:schemeClr val="tx2"/>
                </a:solidFill>
                <a:latin typeface="+mj-lt"/>
              </a:rPr>
              <a:t>Who would receive more if they both passed away at age 70?</a:t>
            </a:r>
          </a:p>
        </p:txBody>
      </p:sp>
      <p:sp>
        <p:nvSpPr>
          <p:cNvPr id="3" name="Double Bracket 2">
            <a:extLst>
              <a:ext uri="{FF2B5EF4-FFF2-40B4-BE49-F238E27FC236}">
                <a16:creationId xmlns:a16="http://schemas.microsoft.com/office/drawing/2014/main" id="{538C18FA-A9FB-A249-0C81-6A226A39A116}"/>
              </a:ext>
            </a:extLst>
          </p:cNvPr>
          <p:cNvSpPr/>
          <p:nvPr/>
        </p:nvSpPr>
        <p:spPr>
          <a:xfrm>
            <a:off x="1968761" y="2153026"/>
            <a:ext cx="3805858" cy="209771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7" name="Double Bracket 6">
            <a:extLst>
              <a:ext uri="{FF2B5EF4-FFF2-40B4-BE49-F238E27FC236}">
                <a16:creationId xmlns:a16="http://schemas.microsoft.com/office/drawing/2014/main" id="{DDF4313B-A65C-329D-81CA-F670DE1AFF6D}"/>
              </a:ext>
            </a:extLst>
          </p:cNvPr>
          <p:cNvSpPr/>
          <p:nvPr/>
        </p:nvSpPr>
        <p:spPr>
          <a:xfrm>
            <a:off x="6433098" y="2153026"/>
            <a:ext cx="3903430" cy="209771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pic>
        <p:nvPicPr>
          <p:cNvPr id="9" name="Graphic 8" descr="Caret Right outline">
            <a:extLst>
              <a:ext uri="{FF2B5EF4-FFF2-40B4-BE49-F238E27FC236}">
                <a16:creationId xmlns:a16="http://schemas.microsoft.com/office/drawing/2014/main" id="{A9946A9A-1170-8D8C-A56C-2933B8FE7B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760564" y="2988352"/>
            <a:ext cx="685800" cy="685800"/>
          </a:xfrm>
          <a:prstGeom prst="rect">
            <a:avLst/>
          </a:prstGeom>
        </p:spPr>
      </p:pic>
    </p:spTree>
    <p:extLst>
      <p:ext uri="{BB962C8B-B14F-4D97-AF65-F5344CB8AC3E}">
        <p14:creationId xmlns:p14="http://schemas.microsoft.com/office/powerpoint/2010/main" val="1262677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4242A-495C-5A6C-C06D-106BA1BC2510}"/>
              </a:ext>
            </a:extLst>
          </p:cNvPr>
          <p:cNvSpPr txBox="1"/>
          <p:nvPr/>
        </p:nvSpPr>
        <p:spPr>
          <a:xfrm>
            <a:off x="1888249" y="2482587"/>
            <a:ext cx="3966883" cy="2169825"/>
          </a:xfrm>
          <a:prstGeom prst="rect">
            <a:avLst/>
          </a:prstGeom>
          <a:noFill/>
        </p:spPr>
        <p:txBody>
          <a:bodyPr wrap="square" rtlCol="0">
            <a:spAutoFit/>
          </a:bodyPr>
          <a:lstStyle/>
          <a:p>
            <a:pPr algn="ctr" defTabSz="685800"/>
            <a:r>
              <a:rPr lang="en-US" b="1" dirty="0">
                <a:solidFill>
                  <a:schemeClr val="bg2"/>
                </a:solidFill>
              </a:rPr>
              <a:t>Heather (without integration)</a:t>
            </a:r>
          </a:p>
          <a:p>
            <a:pPr algn="ctr" defTabSz="685800"/>
            <a:endParaRPr lang="en-US" dirty="0">
              <a:solidFill>
                <a:schemeClr val="bg2"/>
              </a:solidFill>
            </a:endParaRPr>
          </a:p>
          <a:p>
            <a:pPr algn="ctr" defTabSz="685800"/>
            <a:r>
              <a:rPr lang="en-US" dirty="0">
                <a:solidFill>
                  <a:schemeClr val="bg2"/>
                </a:solidFill>
              </a:rPr>
              <a:t>CSSF pension income from age </a:t>
            </a:r>
          </a:p>
          <a:p>
            <a:pPr algn="ctr" defTabSz="685800"/>
            <a:r>
              <a:rPr lang="en-US" dirty="0">
                <a:solidFill>
                  <a:schemeClr val="bg2"/>
                </a:solidFill>
              </a:rPr>
              <a:t>55 to 75</a:t>
            </a:r>
          </a:p>
          <a:p>
            <a:pPr algn="ctr" defTabSz="685800"/>
            <a:r>
              <a:rPr lang="en-US" dirty="0">
                <a:solidFill>
                  <a:schemeClr val="bg2"/>
                </a:solidFill>
              </a:rPr>
              <a:t> </a:t>
            </a:r>
          </a:p>
          <a:p>
            <a:pPr algn="ctr" defTabSz="685800"/>
            <a:r>
              <a:rPr lang="en-US" dirty="0">
                <a:solidFill>
                  <a:schemeClr val="bg2"/>
                </a:solidFill>
              </a:rPr>
              <a:t>$720,000</a:t>
            </a: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0534C6DE-FED5-1D64-A37F-AA3960D72F14}"/>
              </a:ext>
            </a:extLst>
          </p:cNvPr>
          <p:cNvSpPr txBox="1"/>
          <p:nvPr/>
        </p:nvSpPr>
        <p:spPr>
          <a:xfrm>
            <a:off x="6433098" y="2488715"/>
            <a:ext cx="3886370" cy="1962076"/>
          </a:xfrm>
          <a:prstGeom prst="rect">
            <a:avLst/>
          </a:prstGeom>
          <a:noFill/>
        </p:spPr>
        <p:txBody>
          <a:bodyPr wrap="square" rtlCol="0">
            <a:spAutoFit/>
          </a:bodyPr>
          <a:lstStyle/>
          <a:p>
            <a:pPr algn="ctr" defTabSz="685800"/>
            <a:r>
              <a:rPr lang="en-US" b="1" dirty="0">
                <a:solidFill>
                  <a:schemeClr val="bg2"/>
                </a:solidFill>
              </a:rPr>
              <a:t>James (with integration)</a:t>
            </a:r>
          </a:p>
          <a:p>
            <a:pPr algn="ctr" defTabSz="685800"/>
            <a:endParaRPr lang="en-US" dirty="0">
              <a:solidFill>
                <a:schemeClr val="bg2"/>
              </a:solidFill>
            </a:endParaRPr>
          </a:p>
          <a:p>
            <a:pPr algn="ctr" defTabSz="685800"/>
            <a:r>
              <a:rPr lang="en-US" dirty="0">
                <a:solidFill>
                  <a:schemeClr val="bg2"/>
                </a:solidFill>
              </a:rPr>
              <a:t>CSSF pension income from age 55 to 75</a:t>
            </a:r>
          </a:p>
          <a:p>
            <a:pPr algn="ctr" defTabSz="685800"/>
            <a:endParaRPr lang="en-US" dirty="0">
              <a:solidFill>
                <a:schemeClr val="bg2"/>
              </a:solidFill>
            </a:endParaRPr>
          </a:p>
          <a:p>
            <a:pPr algn="ctr" defTabSz="685800"/>
            <a:r>
              <a:rPr lang="en-US" dirty="0">
                <a:solidFill>
                  <a:schemeClr val="bg2"/>
                </a:solidFill>
              </a:rPr>
              <a:t>$711,780</a:t>
            </a:r>
          </a:p>
          <a:p>
            <a:pPr defTabSz="685800"/>
            <a:endParaRPr lang="en-US" sz="135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97E4BA68-2598-54A4-1F12-AB6F8EDA3214}"/>
              </a:ext>
            </a:extLst>
          </p:cNvPr>
          <p:cNvSpPr txBox="1"/>
          <p:nvPr/>
        </p:nvSpPr>
        <p:spPr>
          <a:xfrm>
            <a:off x="1888249" y="5069414"/>
            <a:ext cx="8801383" cy="400110"/>
          </a:xfrm>
          <a:prstGeom prst="rect">
            <a:avLst/>
          </a:prstGeom>
          <a:noFill/>
        </p:spPr>
        <p:txBody>
          <a:bodyPr wrap="square" rtlCol="0">
            <a:spAutoFit/>
          </a:bodyPr>
          <a:lstStyle/>
          <a:p>
            <a:pPr algn="ctr" defTabSz="685800"/>
            <a:r>
              <a:rPr lang="en-US" sz="2000" b="1" dirty="0">
                <a:solidFill>
                  <a:schemeClr val="bg2"/>
                </a:solidFill>
              </a:rPr>
              <a:t>Heather would have received $8,220 more pension income than James</a:t>
            </a:r>
          </a:p>
        </p:txBody>
      </p:sp>
      <p:sp>
        <p:nvSpPr>
          <p:cNvPr id="2" name="TextBox 1">
            <a:extLst>
              <a:ext uri="{FF2B5EF4-FFF2-40B4-BE49-F238E27FC236}">
                <a16:creationId xmlns:a16="http://schemas.microsoft.com/office/drawing/2014/main" id="{4F62BA92-AF41-93D7-0125-7D2A2113FA11}"/>
              </a:ext>
            </a:extLst>
          </p:cNvPr>
          <p:cNvSpPr txBox="1"/>
          <p:nvPr/>
        </p:nvSpPr>
        <p:spPr>
          <a:xfrm>
            <a:off x="244549" y="245550"/>
            <a:ext cx="10930269" cy="523220"/>
          </a:xfrm>
          <a:prstGeom prst="rect">
            <a:avLst/>
          </a:prstGeom>
          <a:noFill/>
        </p:spPr>
        <p:txBody>
          <a:bodyPr wrap="square" rtlCol="0">
            <a:spAutoFit/>
          </a:bodyPr>
          <a:lstStyle/>
          <a:p>
            <a:pPr defTabSz="685800"/>
            <a:r>
              <a:rPr lang="en-US" sz="2800" b="1" dirty="0">
                <a:solidFill>
                  <a:schemeClr val="tx2"/>
                </a:solidFill>
                <a:latin typeface="+mj-lt"/>
              </a:rPr>
              <a:t>Who would receive more if they both passed away at age 75?</a:t>
            </a:r>
          </a:p>
        </p:txBody>
      </p:sp>
      <p:sp>
        <p:nvSpPr>
          <p:cNvPr id="3" name="Double Bracket 2">
            <a:extLst>
              <a:ext uri="{FF2B5EF4-FFF2-40B4-BE49-F238E27FC236}">
                <a16:creationId xmlns:a16="http://schemas.microsoft.com/office/drawing/2014/main" id="{538C18FA-A9FB-A249-0C81-6A226A39A116}"/>
              </a:ext>
            </a:extLst>
          </p:cNvPr>
          <p:cNvSpPr/>
          <p:nvPr/>
        </p:nvSpPr>
        <p:spPr>
          <a:xfrm>
            <a:off x="1968761" y="2153026"/>
            <a:ext cx="3805858" cy="209771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7" name="Double Bracket 6">
            <a:extLst>
              <a:ext uri="{FF2B5EF4-FFF2-40B4-BE49-F238E27FC236}">
                <a16:creationId xmlns:a16="http://schemas.microsoft.com/office/drawing/2014/main" id="{DDF4313B-A65C-329D-81CA-F670DE1AFF6D}"/>
              </a:ext>
            </a:extLst>
          </p:cNvPr>
          <p:cNvSpPr/>
          <p:nvPr/>
        </p:nvSpPr>
        <p:spPr>
          <a:xfrm>
            <a:off x="6433098" y="2153026"/>
            <a:ext cx="3903430" cy="209771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pic>
        <p:nvPicPr>
          <p:cNvPr id="9" name="Graphic 8" descr="Caret Right outline">
            <a:extLst>
              <a:ext uri="{FF2B5EF4-FFF2-40B4-BE49-F238E27FC236}">
                <a16:creationId xmlns:a16="http://schemas.microsoft.com/office/drawing/2014/main" id="{A9946A9A-1170-8D8C-A56C-2933B8FE7B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1234">
            <a:off x="5760564" y="2988352"/>
            <a:ext cx="685800" cy="685800"/>
          </a:xfrm>
          <a:prstGeom prst="rect">
            <a:avLst/>
          </a:prstGeom>
        </p:spPr>
      </p:pic>
    </p:spTree>
    <p:extLst>
      <p:ext uri="{BB962C8B-B14F-4D97-AF65-F5344CB8AC3E}">
        <p14:creationId xmlns:p14="http://schemas.microsoft.com/office/powerpoint/2010/main" val="2149153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4242A-495C-5A6C-C06D-106BA1BC2510}"/>
              </a:ext>
            </a:extLst>
          </p:cNvPr>
          <p:cNvSpPr txBox="1"/>
          <p:nvPr/>
        </p:nvSpPr>
        <p:spPr>
          <a:xfrm>
            <a:off x="1888249" y="2482587"/>
            <a:ext cx="3966883" cy="2169825"/>
          </a:xfrm>
          <a:prstGeom prst="rect">
            <a:avLst/>
          </a:prstGeom>
          <a:noFill/>
        </p:spPr>
        <p:txBody>
          <a:bodyPr wrap="square" rtlCol="0">
            <a:spAutoFit/>
          </a:bodyPr>
          <a:lstStyle/>
          <a:p>
            <a:pPr algn="ctr" defTabSz="685800"/>
            <a:r>
              <a:rPr lang="en-US" b="1" dirty="0">
                <a:solidFill>
                  <a:schemeClr val="bg2"/>
                </a:solidFill>
              </a:rPr>
              <a:t>Heather (without integration)</a:t>
            </a:r>
          </a:p>
          <a:p>
            <a:pPr algn="ctr" defTabSz="685800"/>
            <a:endParaRPr lang="en-US" dirty="0">
              <a:solidFill>
                <a:schemeClr val="bg2"/>
              </a:solidFill>
            </a:endParaRPr>
          </a:p>
          <a:p>
            <a:pPr algn="ctr" defTabSz="685800"/>
            <a:r>
              <a:rPr lang="en-US" dirty="0">
                <a:solidFill>
                  <a:schemeClr val="bg2"/>
                </a:solidFill>
              </a:rPr>
              <a:t>CSSF pension income from age </a:t>
            </a:r>
          </a:p>
          <a:p>
            <a:pPr algn="ctr" defTabSz="685800"/>
            <a:r>
              <a:rPr lang="en-US" dirty="0">
                <a:solidFill>
                  <a:schemeClr val="bg2"/>
                </a:solidFill>
              </a:rPr>
              <a:t>55 to 85</a:t>
            </a:r>
          </a:p>
          <a:p>
            <a:pPr algn="ctr" defTabSz="685800"/>
            <a:r>
              <a:rPr lang="en-US" dirty="0">
                <a:solidFill>
                  <a:schemeClr val="bg2"/>
                </a:solidFill>
              </a:rPr>
              <a:t> </a:t>
            </a:r>
          </a:p>
          <a:p>
            <a:pPr algn="ctr" defTabSz="685800"/>
            <a:r>
              <a:rPr lang="en-US" dirty="0">
                <a:solidFill>
                  <a:schemeClr val="bg2"/>
                </a:solidFill>
              </a:rPr>
              <a:t>$1,080,000</a:t>
            </a: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0534C6DE-FED5-1D64-A37F-AA3960D72F14}"/>
              </a:ext>
            </a:extLst>
          </p:cNvPr>
          <p:cNvSpPr txBox="1"/>
          <p:nvPr/>
        </p:nvSpPr>
        <p:spPr>
          <a:xfrm>
            <a:off x="6433098" y="2488715"/>
            <a:ext cx="3886370" cy="1962076"/>
          </a:xfrm>
          <a:prstGeom prst="rect">
            <a:avLst/>
          </a:prstGeom>
          <a:noFill/>
        </p:spPr>
        <p:txBody>
          <a:bodyPr wrap="square" rtlCol="0">
            <a:spAutoFit/>
          </a:bodyPr>
          <a:lstStyle/>
          <a:p>
            <a:pPr algn="ctr" defTabSz="685800"/>
            <a:r>
              <a:rPr lang="en-US" b="1" dirty="0">
                <a:solidFill>
                  <a:schemeClr val="bg2"/>
                </a:solidFill>
              </a:rPr>
              <a:t>James (with integration)</a:t>
            </a:r>
          </a:p>
          <a:p>
            <a:pPr algn="ctr" defTabSz="685800"/>
            <a:endParaRPr lang="en-US" dirty="0">
              <a:solidFill>
                <a:schemeClr val="bg2"/>
              </a:solidFill>
            </a:endParaRPr>
          </a:p>
          <a:p>
            <a:pPr algn="ctr" defTabSz="685800"/>
            <a:r>
              <a:rPr lang="en-US" dirty="0">
                <a:solidFill>
                  <a:schemeClr val="bg2"/>
                </a:solidFill>
              </a:rPr>
              <a:t>CSSF pension income from age 55 to 85</a:t>
            </a:r>
          </a:p>
          <a:p>
            <a:pPr algn="ctr" defTabSz="685800"/>
            <a:endParaRPr lang="en-US" dirty="0">
              <a:solidFill>
                <a:schemeClr val="bg2"/>
              </a:solidFill>
            </a:endParaRPr>
          </a:p>
          <a:p>
            <a:pPr algn="ctr" defTabSz="685800"/>
            <a:r>
              <a:rPr lang="en-US" dirty="0">
                <a:solidFill>
                  <a:schemeClr val="bg2"/>
                </a:solidFill>
              </a:rPr>
              <a:t>$1,010,340</a:t>
            </a:r>
          </a:p>
          <a:p>
            <a:pPr defTabSz="685800"/>
            <a:endParaRPr lang="en-US" sz="135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97E4BA68-2598-54A4-1F12-AB6F8EDA3214}"/>
              </a:ext>
            </a:extLst>
          </p:cNvPr>
          <p:cNvSpPr txBox="1"/>
          <p:nvPr/>
        </p:nvSpPr>
        <p:spPr>
          <a:xfrm>
            <a:off x="1765005" y="5013499"/>
            <a:ext cx="9048307" cy="369332"/>
          </a:xfrm>
          <a:prstGeom prst="rect">
            <a:avLst/>
          </a:prstGeom>
          <a:noFill/>
        </p:spPr>
        <p:txBody>
          <a:bodyPr wrap="square" rtlCol="0">
            <a:spAutoFit/>
          </a:bodyPr>
          <a:lstStyle/>
          <a:p>
            <a:pPr algn="ctr" defTabSz="685800"/>
            <a:r>
              <a:rPr lang="en-US" b="1" dirty="0">
                <a:solidFill>
                  <a:schemeClr val="bg2"/>
                </a:solidFill>
              </a:rPr>
              <a:t>Heather would have received $69,660 more pension income than James</a:t>
            </a:r>
          </a:p>
        </p:txBody>
      </p:sp>
      <p:sp>
        <p:nvSpPr>
          <p:cNvPr id="2" name="TextBox 1">
            <a:extLst>
              <a:ext uri="{FF2B5EF4-FFF2-40B4-BE49-F238E27FC236}">
                <a16:creationId xmlns:a16="http://schemas.microsoft.com/office/drawing/2014/main" id="{4F62BA92-AF41-93D7-0125-7D2A2113FA11}"/>
              </a:ext>
            </a:extLst>
          </p:cNvPr>
          <p:cNvSpPr txBox="1"/>
          <p:nvPr/>
        </p:nvSpPr>
        <p:spPr>
          <a:xfrm>
            <a:off x="255181" y="290459"/>
            <a:ext cx="10782013" cy="523220"/>
          </a:xfrm>
          <a:prstGeom prst="rect">
            <a:avLst/>
          </a:prstGeom>
          <a:noFill/>
        </p:spPr>
        <p:txBody>
          <a:bodyPr wrap="square" rtlCol="0">
            <a:spAutoFit/>
          </a:bodyPr>
          <a:lstStyle/>
          <a:p>
            <a:pPr defTabSz="685800"/>
            <a:r>
              <a:rPr lang="en-US" sz="2800" b="1" dirty="0">
                <a:solidFill>
                  <a:schemeClr val="tx2"/>
                </a:solidFill>
                <a:latin typeface="+mj-lt"/>
              </a:rPr>
              <a:t>Who would receive more if they both passed away at age 85?</a:t>
            </a:r>
          </a:p>
        </p:txBody>
      </p:sp>
      <p:sp>
        <p:nvSpPr>
          <p:cNvPr id="3" name="Double Bracket 2">
            <a:extLst>
              <a:ext uri="{FF2B5EF4-FFF2-40B4-BE49-F238E27FC236}">
                <a16:creationId xmlns:a16="http://schemas.microsoft.com/office/drawing/2014/main" id="{538C18FA-A9FB-A249-0C81-6A226A39A116}"/>
              </a:ext>
            </a:extLst>
          </p:cNvPr>
          <p:cNvSpPr/>
          <p:nvPr/>
        </p:nvSpPr>
        <p:spPr>
          <a:xfrm>
            <a:off x="1968761" y="2153026"/>
            <a:ext cx="3805858" cy="209771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7" name="Double Bracket 6">
            <a:extLst>
              <a:ext uri="{FF2B5EF4-FFF2-40B4-BE49-F238E27FC236}">
                <a16:creationId xmlns:a16="http://schemas.microsoft.com/office/drawing/2014/main" id="{DDF4313B-A65C-329D-81CA-F670DE1AFF6D}"/>
              </a:ext>
            </a:extLst>
          </p:cNvPr>
          <p:cNvSpPr/>
          <p:nvPr/>
        </p:nvSpPr>
        <p:spPr>
          <a:xfrm>
            <a:off x="6433098" y="2153026"/>
            <a:ext cx="3903430" cy="209771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pic>
        <p:nvPicPr>
          <p:cNvPr id="9" name="Graphic 8" descr="Caret Right outline">
            <a:extLst>
              <a:ext uri="{FF2B5EF4-FFF2-40B4-BE49-F238E27FC236}">
                <a16:creationId xmlns:a16="http://schemas.microsoft.com/office/drawing/2014/main" id="{A9946A9A-1170-8D8C-A56C-2933B8FE7B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564" y="2988352"/>
            <a:ext cx="685800" cy="685800"/>
          </a:xfrm>
          <a:prstGeom prst="rect">
            <a:avLst/>
          </a:prstGeom>
        </p:spPr>
      </p:pic>
    </p:spTree>
    <p:extLst>
      <p:ext uri="{BB962C8B-B14F-4D97-AF65-F5344CB8AC3E}">
        <p14:creationId xmlns:p14="http://schemas.microsoft.com/office/powerpoint/2010/main" val="2162882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204674" y="147970"/>
            <a:ext cx="10172701" cy="1066800"/>
          </a:xfrm>
        </p:spPr>
        <p:txBody>
          <a:bodyPr>
            <a:normAutofit/>
          </a:bodyPr>
          <a:lstStyle/>
          <a:p>
            <a:r>
              <a:rPr lang="en-US" altLang="en-US" sz="3600" b="1" dirty="0">
                <a:latin typeface="+mj-lt"/>
                <a:cs typeface="Calibri" panose="020F0502020204030204" pitchFamily="34" charset="0"/>
              </a:rPr>
              <a:t>Integration Option – Points to Consider</a:t>
            </a:r>
          </a:p>
        </p:txBody>
      </p:sp>
      <p:sp>
        <p:nvSpPr>
          <p:cNvPr id="319491" name="Rectangle 3"/>
          <p:cNvSpPr>
            <a:spLocks noGrp="1" noChangeArrowheads="1"/>
          </p:cNvSpPr>
          <p:nvPr>
            <p:ph type="body" idx="1"/>
          </p:nvPr>
        </p:nvSpPr>
        <p:spPr>
          <a:xfrm>
            <a:off x="847060" y="1214770"/>
            <a:ext cx="10497879" cy="5257800"/>
          </a:xfrm>
        </p:spPr>
        <p:txBody>
          <a:bodyPr/>
          <a:lstStyle/>
          <a:p>
            <a:pPr>
              <a:spcBef>
                <a:spcPts val="0"/>
              </a:spcBef>
            </a:pPr>
            <a:r>
              <a:rPr lang="en-US" altLang="en-US" sz="2200" dirty="0">
                <a:latin typeface="+mn-lt"/>
                <a:cs typeface="Calibri" panose="020F0502020204030204" pitchFamily="34" charset="0"/>
              </a:rPr>
              <a:t>Life expectancy and financial needs</a:t>
            </a:r>
          </a:p>
          <a:p>
            <a:pPr>
              <a:spcBef>
                <a:spcPts val="0"/>
              </a:spcBef>
            </a:pPr>
            <a:endParaRPr lang="en-US" altLang="en-US" sz="2200" dirty="0">
              <a:latin typeface="+mn-lt"/>
              <a:cs typeface="Calibri" panose="020F0502020204030204" pitchFamily="34" charset="0"/>
            </a:endParaRPr>
          </a:p>
          <a:p>
            <a:pPr>
              <a:spcBef>
                <a:spcPts val="0"/>
              </a:spcBef>
            </a:pPr>
            <a:r>
              <a:rPr lang="en-US" altLang="en-US" sz="2200" dirty="0">
                <a:latin typeface="+mn-lt"/>
                <a:cs typeface="Calibri" panose="020F0502020204030204" pitchFamily="34" charset="0"/>
              </a:rPr>
              <a:t>Reductions occur regardless of how much you receive from CPP and OAS when they are paid</a:t>
            </a:r>
          </a:p>
          <a:p>
            <a:pPr>
              <a:spcBef>
                <a:spcPts val="0"/>
              </a:spcBef>
              <a:buFontTx/>
              <a:buChar char="-"/>
            </a:pPr>
            <a:r>
              <a:rPr lang="en-US" altLang="en-US" sz="2200" dirty="0">
                <a:latin typeface="+mn-lt"/>
                <a:cs typeface="Calibri" panose="020F0502020204030204" pitchFamily="34" charset="0"/>
              </a:rPr>
              <a:t>CSSB </a:t>
            </a:r>
            <a:r>
              <a:rPr lang="en-US" altLang="en-US" sz="2200" u="sng" dirty="0">
                <a:latin typeface="+mn-lt"/>
                <a:cs typeface="Calibri" panose="020F0502020204030204" pitchFamily="34" charset="0"/>
              </a:rPr>
              <a:t>does not </a:t>
            </a:r>
            <a:r>
              <a:rPr lang="en-US" altLang="en-US" sz="2200" dirty="0">
                <a:latin typeface="+mn-lt"/>
                <a:cs typeface="Calibri" panose="020F0502020204030204" pitchFamily="34" charset="0"/>
              </a:rPr>
              <a:t>apply on your behalf</a:t>
            </a:r>
          </a:p>
          <a:p>
            <a:pPr>
              <a:spcBef>
                <a:spcPts val="0"/>
              </a:spcBef>
              <a:buFont typeface="Calibri" panose="020F0502020204030204" pitchFamily="34" charset="0"/>
              <a:buChar char="‒"/>
            </a:pPr>
            <a:endParaRPr lang="en-US" altLang="en-US" sz="2200" dirty="0">
              <a:latin typeface="+mn-lt"/>
              <a:cs typeface="Calibri" panose="020F0502020204030204" pitchFamily="34" charset="0"/>
            </a:endParaRPr>
          </a:p>
          <a:p>
            <a:pPr>
              <a:spcBef>
                <a:spcPts val="0"/>
              </a:spcBef>
            </a:pPr>
            <a:r>
              <a:rPr lang="en-US" altLang="en-US" sz="2200" dirty="0">
                <a:latin typeface="+mn-lt"/>
                <a:cs typeface="Calibri" panose="020F0502020204030204" pitchFamily="34" charset="0"/>
              </a:rPr>
              <a:t>Adjustments apply only during the member’s lifetime</a:t>
            </a:r>
          </a:p>
          <a:p>
            <a:pPr>
              <a:spcBef>
                <a:spcPts val="0"/>
              </a:spcBef>
              <a:buFontTx/>
              <a:buChar char="-"/>
            </a:pPr>
            <a:r>
              <a:rPr lang="en-US" altLang="en-US" sz="2200" i="1" dirty="0">
                <a:latin typeface="+mn-lt"/>
                <a:cs typeface="Calibri" panose="020F0502020204030204" pitchFamily="34" charset="0"/>
              </a:rPr>
              <a:t>Form 5B – Consent for Integrated Pension</a:t>
            </a:r>
          </a:p>
          <a:p>
            <a:pPr>
              <a:spcBef>
                <a:spcPts val="0"/>
              </a:spcBef>
            </a:pPr>
            <a:endParaRPr lang="en-US" altLang="en-US" sz="2200" dirty="0">
              <a:latin typeface="+mn-lt"/>
              <a:cs typeface="Calibri" panose="020F0502020204030204" pitchFamily="34" charset="0"/>
            </a:endParaRPr>
          </a:p>
          <a:p>
            <a:pPr>
              <a:spcBef>
                <a:spcPts val="0"/>
              </a:spcBef>
            </a:pPr>
            <a:r>
              <a:rPr lang="en-US" altLang="en-US" sz="2200" dirty="0">
                <a:latin typeface="+mn-lt"/>
                <a:cs typeface="Calibri" panose="020F0502020204030204" pitchFamily="34" charset="0"/>
              </a:rPr>
              <a:t>Optional. You’re eligible to integrate</a:t>
            </a:r>
          </a:p>
          <a:p>
            <a:pPr>
              <a:spcBef>
                <a:spcPts val="0"/>
              </a:spcBef>
              <a:buFontTx/>
              <a:buChar char="-"/>
            </a:pPr>
            <a:r>
              <a:rPr lang="en-US" altLang="en-US" sz="2200" dirty="0">
                <a:latin typeface="+mn-lt"/>
                <a:cs typeface="Calibri" panose="020F0502020204030204" pitchFamily="34" charset="0"/>
              </a:rPr>
              <a:t>with CPP if you retire before age 60</a:t>
            </a:r>
          </a:p>
          <a:p>
            <a:pPr>
              <a:spcBef>
                <a:spcPts val="0"/>
              </a:spcBef>
              <a:buFontTx/>
              <a:buChar char="-"/>
            </a:pPr>
            <a:r>
              <a:rPr lang="en-US" altLang="en-US" sz="2200" dirty="0">
                <a:latin typeface="+mn-lt"/>
                <a:cs typeface="Calibri" panose="020F0502020204030204" pitchFamily="34" charset="0"/>
              </a:rPr>
              <a:t>with OAS if you retire before age 65</a:t>
            </a:r>
          </a:p>
          <a:p>
            <a:pPr lvl="1" indent="-342900">
              <a:spcBef>
                <a:spcPts val="0"/>
              </a:spcBef>
              <a:buFont typeface="Calibri" panose="020F0502020204030204" pitchFamily="34" charset="0"/>
              <a:buChar char="‒"/>
            </a:pPr>
            <a:endParaRPr lang="en-US" altLang="en-US" sz="2200" dirty="0">
              <a:latin typeface="+mn-lt"/>
              <a:cs typeface="Calibri" panose="020F0502020204030204" pitchFamily="34" charset="0"/>
            </a:endParaRPr>
          </a:p>
          <a:p>
            <a:pPr>
              <a:spcBef>
                <a:spcPts val="0"/>
              </a:spcBef>
            </a:pPr>
            <a:r>
              <a:rPr lang="en-US" altLang="en-US" sz="2200" dirty="0">
                <a:latin typeface="+mn-lt"/>
                <a:cs typeface="Calibri" panose="020F0502020204030204" pitchFamily="34" charset="0"/>
              </a:rPr>
              <a:t>Cannot change decision once pension is in pay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96702" y="132743"/>
            <a:ext cx="8686800" cy="990600"/>
          </a:xfrm>
        </p:spPr>
        <p:txBody>
          <a:bodyPr>
            <a:normAutofit/>
          </a:bodyPr>
          <a:lstStyle/>
          <a:p>
            <a:r>
              <a:rPr lang="en-US" altLang="en-US" sz="3600" b="1" dirty="0">
                <a:latin typeface="+mj-lt"/>
                <a:cs typeface="Calibri" panose="020F0502020204030204" pitchFamily="34" charset="0"/>
              </a:rPr>
              <a:t>Alternative Transfer Option</a:t>
            </a:r>
          </a:p>
        </p:txBody>
      </p:sp>
      <p:sp>
        <p:nvSpPr>
          <p:cNvPr id="297987" name="Rectangle 3"/>
          <p:cNvSpPr>
            <a:spLocks noGrp="1" noChangeArrowheads="1"/>
          </p:cNvSpPr>
          <p:nvPr>
            <p:ph type="body" idx="1"/>
          </p:nvPr>
        </p:nvSpPr>
        <p:spPr>
          <a:xfrm>
            <a:off x="828276" y="1403941"/>
            <a:ext cx="10442236" cy="4305300"/>
          </a:xfrm>
        </p:spPr>
        <p:txBody>
          <a:bodyPr>
            <a:normAutofit/>
          </a:bodyPr>
          <a:lstStyle/>
          <a:p>
            <a:pPr>
              <a:lnSpc>
                <a:spcPct val="80000"/>
              </a:lnSpc>
            </a:pPr>
            <a:r>
              <a:rPr lang="en-US" altLang="en-US" sz="2400" dirty="0">
                <a:latin typeface="+mn-lt"/>
                <a:cs typeface="Calibri" panose="020F0502020204030204" pitchFamily="34" charset="0"/>
              </a:rPr>
              <a:t>The lump sum payable:</a:t>
            </a:r>
          </a:p>
          <a:p>
            <a:pPr lvl="1">
              <a:lnSpc>
                <a:spcPct val="80000"/>
              </a:lnSpc>
            </a:pPr>
            <a:r>
              <a:rPr lang="en-US" altLang="en-US" sz="2400" dirty="0">
                <a:latin typeface="+mn-lt"/>
                <a:cs typeface="Calibri" panose="020F0502020204030204" pitchFamily="34" charset="0"/>
              </a:rPr>
              <a:t>actuarial present value of your future pension</a:t>
            </a:r>
          </a:p>
          <a:p>
            <a:pPr lvl="1">
              <a:lnSpc>
                <a:spcPct val="80000"/>
              </a:lnSpc>
            </a:pPr>
            <a:r>
              <a:rPr lang="en-US" altLang="en-US" sz="2400" dirty="0">
                <a:latin typeface="+mn-lt"/>
                <a:cs typeface="Calibri" panose="020F0502020204030204" pitchFamily="34" charset="0"/>
              </a:rPr>
              <a:t>increases significantly at age 55 with 10 years of service</a:t>
            </a:r>
          </a:p>
          <a:p>
            <a:pPr lvl="1">
              <a:lnSpc>
                <a:spcPct val="80000"/>
              </a:lnSpc>
            </a:pPr>
            <a:r>
              <a:rPr lang="en-US" altLang="en-US" sz="2400" dirty="0">
                <a:latin typeface="+mn-lt"/>
                <a:cs typeface="Calibri" panose="020F0502020204030204" pitchFamily="34" charset="0"/>
              </a:rPr>
              <a:t>Locked-in funds transferable to a LIRA or LIF</a:t>
            </a:r>
          </a:p>
          <a:p>
            <a:pPr>
              <a:lnSpc>
                <a:spcPct val="80000"/>
              </a:lnSpc>
            </a:pPr>
            <a:endParaRPr lang="en-US" altLang="en-US" sz="2400" dirty="0">
              <a:latin typeface="+mn-lt"/>
              <a:cs typeface="Calibri" panose="020F0502020204030204" pitchFamily="34" charset="0"/>
            </a:endParaRPr>
          </a:p>
          <a:p>
            <a:pPr>
              <a:lnSpc>
                <a:spcPct val="110000"/>
              </a:lnSpc>
              <a:buFont typeface="Calibri" panose="020F0502020204030204" pitchFamily="34" charset="0"/>
              <a:buChar char="‒"/>
            </a:pPr>
            <a:r>
              <a:rPr lang="en-US" altLang="en-US" sz="2400" dirty="0">
                <a:latin typeface="+mn-lt"/>
                <a:cs typeface="Calibri" panose="020F0502020204030204" pitchFamily="34" charset="0"/>
              </a:rPr>
              <a:t>No retiree life insurance but conversion option available</a:t>
            </a:r>
          </a:p>
          <a:p>
            <a:pPr>
              <a:lnSpc>
                <a:spcPct val="80000"/>
              </a:lnSpc>
              <a:buFont typeface="Calibri" panose="020F0502020204030204" pitchFamily="34" charset="0"/>
              <a:buChar char="‒"/>
            </a:pPr>
            <a:endParaRPr lang="en-US" altLang="en-US" sz="2400" dirty="0">
              <a:latin typeface="+mn-lt"/>
              <a:cs typeface="Calibri" panose="020F0502020204030204" pitchFamily="34" charset="0"/>
            </a:endParaRPr>
          </a:p>
          <a:p>
            <a:pPr>
              <a:lnSpc>
                <a:spcPct val="80000"/>
              </a:lnSpc>
              <a:buFont typeface="Calibri" panose="020F0502020204030204" pitchFamily="34" charset="0"/>
              <a:buChar char="‒"/>
            </a:pPr>
            <a:r>
              <a:rPr lang="en-US" altLang="en-US" sz="2400" dirty="0">
                <a:latin typeface="+mn-lt"/>
                <a:cs typeface="Calibri" panose="020F0502020204030204" pitchFamily="34" charset="0"/>
              </a:rPr>
              <a:t>Proceed at your own risk</a:t>
            </a:r>
          </a:p>
          <a:p>
            <a:pPr>
              <a:lnSpc>
                <a:spcPct val="80000"/>
              </a:lnSpc>
              <a:buFont typeface="Calibri" panose="020F0502020204030204" pitchFamily="34" charset="0"/>
              <a:buChar char="‒"/>
            </a:pPr>
            <a:endParaRPr lang="en-US" altLang="en-US" sz="2400" dirty="0">
              <a:latin typeface="+mn-lt"/>
              <a:cs typeface="Calibri" panose="020F0502020204030204" pitchFamily="34" charset="0"/>
            </a:endParaRPr>
          </a:p>
          <a:p>
            <a:pPr>
              <a:lnSpc>
                <a:spcPct val="80000"/>
              </a:lnSpc>
              <a:buFont typeface="Calibri" panose="020F0502020204030204" pitchFamily="34" charset="0"/>
              <a:buChar char="‒"/>
            </a:pPr>
            <a:r>
              <a:rPr lang="en-US" altLang="en-US" sz="2400" dirty="0">
                <a:latin typeface="+mn-lt"/>
                <a:cs typeface="Calibri" panose="020F0502020204030204" pitchFamily="34" charset="0"/>
              </a:rPr>
              <a:t>Online Termination Estimate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5233-FB6E-77FF-725E-AF3395A7A38F}"/>
              </a:ext>
            </a:extLst>
          </p:cNvPr>
          <p:cNvSpPr>
            <a:spLocks noGrp="1"/>
          </p:cNvSpPr>
          <p:nvPr>
            <p:ph type="title"/>
          </p:nvPr>
        </p:nvSpPr>
        <p:spPr>
          <a:xfrm>
            <a:off x="992747" y="2355619"/>
            <a:ext cx="10515600" cy="1073381"/>
          </a:xfrm>
        </p:spPr>
        <p:txBody>
          <a:bodyPr>
            <a:normAutofit fontScale="90000"/>
          </a:bodyPr>
          <a:lstStyle/>
          <a:p>
            <a:pPr algn="ctr"/>
            <a:r>
              <a:rPr lang="en-US" sz="4900" b="1" dirty="0">
                <a:latin typeface="+mj-lt"/>
                <a:cs typeface="Calibri" panose="020F0502020204030204" pitchFamily="34" charset="0"/>
              </a:rPr>
              <a:t>LIFE AND DEPENDENTS INSURANCE </a:t>
            </a:r>
            <a:br>
              <a:rPr lang="en-CA" sz="4400" dirty="0">
                <a:solidFill>
                  <a:srgbClr val="002060"/>
                </a:solidFill>
                <a:latin typeface="Calibri" panose="020F0502020204030204" pitchFamily="34" charset="0"/>
                <a:cs typeface="Calibri" panose="020F0502020204030204" pitchFamily="34" charset="0"/>
              </a:rPr>
            </a:br>
            <a:endParaRPr lang="en-US" dirty="0"/>
          </a:p>
        </p:txBody>
      </p:sp>
      <p:sp>
        <p:nvSpPr>
          <p:cNvPr id="4" name="TextBox 3">
            <a:extLst>
              <a:ext uri="{FF2B5EF4-FFF2-40B4-BE49-F238E27FC236}">
                <a16:creationId xmlns:a16="http://schemas.microsoft.com/office/drawing/2014/main" id="{5F100929-834E-61A2-6510-DA9031B3F2D6}"/>
              </a:ext>
            </a:extLst>
          </p:cNvPr>
          <p:cNvSpPr txBox="1"/>
          <p:nvPr/>
        </p:nvSpPr>
        <p:spPr>
          <a:xfrm>
            <a:off x="3076817" y="3638598"/>
            <a:ext cx="5753100" cy="1231106"/>
          </a:xfrm>
          <a:prstGeom prst="rect">
            <a:avLst/>
          </a:prstGeom>
          <a:noFill/>
          <a:ln w="28575">
            <a:solidFill>
              <a:schemeClr val="accent2"/>
            </a:solidFill>
            <a:extLst>
              <a:ext uri="{C807C97D-BFC1-408E-A445-0C87EB9F89A2}">
                <ask:lineSketchStyleProps xmlns:ask="http://schemas.microsoft.com/office/drawing/2018/sketchyshapes" sd="1219033472">
                  <a:custGeom>
                    <a:avLst/>
                    <a:gdLst>
                      <a:gd name="connsiteX0" fmla="*/ 0 w 6324600"/>
                      <a:gd name="connsiteY0" fmla="*/ 0 h 923330"/>
                      <a:gd name="connsiteX1" fmla="*/ 6324600 w 6324600"/>
                      <a:gd name="connsiteY1" fmla="*/ 0 h 923330"/>
                      <a:gd name="connsiteX2" fmla="*/ 6324600 w 6324600"/>
                      <a:gd name="connsiteY2" fmla="*/ 923330 h 923330"/>
                      <a:gd name="connsiteX3" fmla="*/ 0 w 6324600"/>
                      <a:gd name="connsiteY3" fmla="*/ 923330 h 923330"/>
                      <a:gd name="connsiteX4" fmla="*/ 0 w 632460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923330" extrusionOk="0">
                        <a:moveTo>
                          <a:pt x="0" y="0"/>
                        </a:moveTo>
                        <a:cubicBezTo>
                          <a:pt x="807658" y="118645"/>
                          <a:pt x="4604343" y="116012"/>
                          <a:pt x="6324600" y="0"/>
                        </a:cubicBezTo>
                        <a:cubicBezTo>
                          <a:pt x="6384895" y="381580"/>
                          <a:pt x="6339160" y="685430"/>
                          <a:pt x="6324600" y="923330"/>
                        </a:cubicBezTo>
                        <a:cubicBezTo>
                          <a:pt x="4006467" y="1057930"/>
                          <a:pt x="718660" y="766134"/>
                          <a:pt x="0" y="923330"/>
                        </a:cubicBezTo>
                        <a:cubicBezTo>
                          <a:pt x="-30048" y="745367"/>
                          <a:pt x="-893" y="214319"/>
                          <a:pt x="0" y="0"/>
                        </a:cubicBezTo>
                        <a:close/>
                      </a:path>
                    </a:pathLst>
                  </a:custGeom>
                  <ask:type>
                    <ask:lineSketchNone/>
                  </ask:type>
                </ask:lineSketchStyleProps>
              </a:ext>
            </a:extLst>
          </a:ln>
        </p:spPr>
        <p:txBody>
          <a:bodyPr wrap="square" tIns="91440" rIns="91440" bIns="274320" rtlCol="0" anchor="ctr" anchorCtr="0">
            <a:spAutoFit/>
          </a:bodyPr>
          <a:lstStyle/>
          <a:p>
            <a:pPr algn="ctr"/>
            <a:r>
              <a:rPr lang="en-US" sz="2800" b="1" i="1" dirty="0">
                <a:solidFill>
                  <a:schemeClr val="accent2"/>
                </a:solidFill>
                <a:cs typeface="Calibri" panose="020F0502020204030204" pitchFamily="34" charset="0"/>
              </a:rPr>
              <a:t>Life Insurance </a:t>
            </a:r>
          </a:p>
          <a:p>
            <a:pPr algn="ctr"/>
            <a:r>
              <a:rPr lang="en-US" sz="2800" b="1" dirty="0">
                <a:solidFill>
                  <a:schemeClr val="accent2"/>
                </a:solidFill>
                <a:cs typeface="Calibri" panose="020F0502020204030204" pitchFamily="34" charset="0"/>
              </a:rPr>
              <a:t>video segment available</a:t>
            </a:r>
          </a:p>
        </p:txBody>
      </p:sp>
    </p:spTree>
    <p:extLst>
      <p:ext uri="{BB962C8B-B14F-4D97-AF65-F5344CB8AC3E}">
        <p14:creationId xmlns:p14="http://schemas.microsoft.com/office/powerpoint/2010/main" val="2957444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271670" y="106709"/>
            <a:ext cx="10515600" cy="1073381"/>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nSpc>
                <a:spcPct val="90000"/>
              </a:lnSpc>
            </a:pPr>
            <a:r>
              <a:rPr lang="en-US" altLang="en-US" sz="3600" b="1" dirty="0">
                <a:latin typeface="+mj-lt"/>
                <a:cs typeface="Calibri" panose="020F0502020204030204" pitchFamily="34" charset="0"/>
              </a:rPr>
              <a:t>Life Insurance in retirement</a:t>
            </a:r>
          </a:p>
        </p:txBody>
      </p:sp>
      <p:sp>
        <p:nvSpPr>
          <p:cNvPr id="205827" name="Rectangle 3"/>
          <p:cNvSpPr>
            <a:spLocks noGrp="1" noChangeArrowheads="1"/>
          </p:cNvSpPr>
          <p:nvPr>
            <p:ph type="body" idx="1"/>
          </p:nvPr>
        </p:nvSpPr>
        <p:spPr>
          <a:xfrm>
            <a:off x="937591" y="2362774"/>
            <a:ext cx="10316817" cy="416723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Autofit/>
          </a:bodyPr>
          <a:lstStyle/>
          <a:p>
            <a:pPr>
              <a:lnSpc>
                <a:spcPct val="100000"/>
              </a:lnSpc>
              <a:buFont typeface="Calibri" panose="020F0502020204030204" pitchFamily="34" charset="0"/>
              <a:buChar char="‒"/>
            </a:pPr>
            <a:r>
              <a:rPr lang="en-US" altLang="en-US" sz="2000" dirty="0">
                <a:latin typeface="+mn-lt"/>
                <a:cs typeface="Calibri" panose="020F0502020204030204" pitchFamily="34" charset="0"/>
              </a:rPr>
              <a:t>Continues automatically if you had coverage at retirement and you commenced your pension</a:t>
            </a:r>
          </a:p>
          <a:p>
            <a:pPr>
              <a:lnSpc>
                <a:spcPct val="100000"/>
              </a:lnSpc>
              <a:buFont typeface="Calibri" panose="020F0502020204030204" pitchFamily="34" charset="0"/>
              <a:buChar char="‒"/>
            </a:pPr>
            <a:r>
              <a:rPr lang="en-US" altLang="en-US" sz="2000" dirty="0">
                <a:latin typeface="+mn-lt"/>
                <a:cs typeface="Calibri" panose="020F0502020204030204" pitchFamily="34" charset="0"/>
              </a:rPr>
              <a:t>You cannot change your class of insurance after retirement</a:t>
            </a:r>
          </a:p>
          <a:p>
            <a:pPr>
              <a:lnSpc>
                <a:spcPct val="100000"/>
              </a:lnSpc>
              <a:buFont typeface="Calibri" panose="020F0502020204030204" pitchFamily="34" charset="0"/>
              <a:buChar char="‒"/>
            </a:pPr>
            <a:r>
              <a:rPr lang="en-US" altLang="en-US" sz="2000" dirty="0">
                <a:latin typeface="+mn-lt"/>
                <a:cs typeface="Calibri" panose="020F0502020204030204" pitchFamily="34" charset="0"/>
              </a:rPr>
              <a:t>CSSB will provide you with a schedule showing insurance amounts for each year to age 73</a:t>
            </a:r>
          </a:p>
          <a:p>
            <a:pPr>
              <a:lnSpc>
                <a:spcPct val="100000"/>
              </a:lnSpc>
              <a:buFont typeface="Calibri" panose="020F0502020204030204" pitchFamily="34" charset="0"/>
              <a:buChar char="‒"/>
            </a:pPr>
            <a:r>
              <a:rPr lang="en-US" altLang="en-US" sz="2000" dirty="0">
                <a:latin typeface="+mn-lt"/>
                <a:cs typeface="Calibri" panose="020F0502020204030204" pitchFamily="34" charset="0"/>
              </a:rPr>
              <a:t>From age 73, no further contributions are required and coverage of $6,000 remains in effect</a:t>
            </a:r>
          </a:p>
          <a:p>
            <a:pPr>
              <a:lnSpc>
                <a:spcPct val="100000"/>
              </a:lnSpc>
              <a:buFont typeface="Calibri" panose="020F0502020204030204" pitchFamily="34" charset="0"/>
              <a:buChar char="‒"/>
            </a:pPr>
            <a:r>
              <a:rPr lang="en-US" altLang="en-US" sz="2000" dirty="0">
                <a:latin typeface="+mn-lt"/>
                <a:cs typeface="Calibri" panose="020F0502020204030204" pitchFamily="34" charset="0"/>
              </a:rPr>
              <a:t>You may at any time elect to be insured for $6,000 with no further contributions</a:t>
            </a:r>
          </a:p>
        </p:txBody>
      </p:sp>
      <p:sp>
        <p:nvSpPr>
          <p:cNvPr id="6" name="Rectangle 3">
            <a:extLst>
              <a:ext uri="{FF2B5EF4-FFF2-40B4-BE49-F238E27FC236}">
                <a16:creationId xmlns:a16="http://schemas.microsoft.com/office/drawing/2014/main" id="{24553202-F260-D67C-E6BF-49BA9D11C805}"/>
              </a:ext>
            </a:extLst>
          </p:cNvPr>
          <p:cNvSpPr txBox="1">
            <a:spLocks noChangeArrowheads="1"/>
          </p:cNvSpPr>
          <p:nvPr/>
        </p:nvSpPr>
        <p:spPr bwMode="auto">
          <a:xfrm>
            <a:off x="864704" y="1296010"/>
            <a:ext cx="8582584" cy="791817"/>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800" b="1">
                <a:solidFill>
                  <a:schemeClr val="tx1"/>
                </a:solidFill>
                <a:latin typeface="+mn-lt"/>
              </a:defRPr>
            </a:lvl3pPr>
            <a:lvl4pPr marL="1600200" indent="-228600" algn="l" rtl="0" eaLnBrk="0" fontAlgn="base" hangingPunct="0">
              <a:spcBef>
                <a:spcPct val="20000"/>
              </a:spcBef>
              <a:spcAft>
                <a:spcPct val="0"/>
              </a:spcAft>
              <a:buChar char="–"/>
              <a:defRPr sz="2800" b="1">
                <a:solidFill>
                  <a:schemeClr val="tx1"/>
                </a:solidFill>
                <a:latin typeface="+mn-lt"/>
              </a:defRPr>
            </a:lvl4pPr>
            <a:lvl5pPr marL="2057400" indent="-228600" algn="l" rtl="0" eaLnBrk="0" fontAlgn="base" hangingPunct="0">
              <a:spcBef>
                <a:spcPct val="20000"/>
              </a:spcBef>
              <a:spcAft>
                <a:spcPct val="0"/>
              </a:spcAft>
              <a:buChar char="»"/>
              <a:defRPr sz="2800" b="1">
                <a:solidFill>
                  <a:schemeClr val="tx1"/>
                </a:solidFill>
                <a:latin typeface="+mn-lt"/>
              </a:defRPr>
            </a:lvl5pPr>
            <a:lvl6pPr marL="2514600" indent="-228600" algn="l" rtl="0" eaLnBrk="0" fontAlgn="base" hangingPunct="0">
              <a:spcBef>
                <a:spcPct val="20000"/>
              </a:spcBef>
              <a:spcAft>
                <a:spcPct val="0"/>
              </a:spcAft>
              <a:buChar char="»"/>
              <a:defRPr sz="2800" b="1">
                <a:solidFill>
                  <a:schemeClr val="tx1"/>
                </a:solidFill>
                <a:latin typeface="+mn-lt"/>
              </a:defRPr>
            </a:lvl6pPr>
            <a:lvl7pPr marL="2971800" indent="-228600" algn="l" rtl="0" eaLnBrk="0" fontAlgn="base" hangingPunct="0">
              <a:spcBef>
                <a:spcPct val="20000"/>
              </a:spcBef>
              <a:spcAft>
                <a:spcPct val="0"/>
              </a:spcAft>
              <a:buChar char="»"/>
              <a:defRPr sz="2800" b="1">
                <a:solidFill>
                  <a:schemeClr val="tx1"/>
                </a:solidFill>
                <a:latin typeface="+mn-lt"/>
              </a:defRPr>
            </a:lvl7pPr>
            <a:lvl8pPr marL="3429000" indent="-228600" algn="l" rtl="0" eaLnBrk="0" fontAlgn="base" hangingPunct="0">
              <a:spcBef>
                <a:spcPct val="20000"/>
              </a:spcBef>
              <a:spcAft>
                <a:spcPct val="0"/>
              </a:spcAft>
              <a:buChar char="»"/>
              <a:defRPr sz="2800" b="1">
                <a:solidFill>
                  <a:schemeClr val="tx1"/>
                </a:solidFill>
                <a:latin typeface="+mn-lt"/>
              </a:defRPr>
            </a:lvl8pPr>
            <a:lvl9pPr marL="3886200" indent="-228600" algn="l" rtl="0" eaLnBrk="0" fontAlgn="base" hangingPunct="0">
              <a:spcBef>
                <a:spcPct val="20000"/>
              </a:spcBef>
              <a:spcAft>
                <a:spcPct val="0"/>
              </a:spcAft>
              <a:buChar char="»"/>
              <a:defRPr sz="2800" b="1">
                <a:solidFill>
                  <a:schemeClr val="tx1"/>
                </a:solidFill>
                <a:latin typeface="+mn-lt"/>
              </a:defRPr>
            </a:lvl9pPr>
          </a:lstStyle>
          <a:p>
            <a:pPr marL="0" indent="0" algn="ctr">
              <a:buNone/>
            </a:pPr>
            <a:r>
              <a:rPr lang="en-US" altLang="en-US" sz="2400" b="0" kern="0" dirty="0">
                <a:solidFill>
                  <a:schemeClr val="accent2"/>
                </a:solidFill>
                <a:cs typeface="Calibri" panose="020F0502020204030204" pitchFamily="34" charset="0"/>
              </a:rPr>
              <a:t>Payable on your death to your named beneficiary(</a:t>
            </a:r>
            <a:r>
              <a:rPr lang="en-US" altLang="en-US" sz="2400" b="0" kern="0" dirty="0" err="1">
                <a:solidFill>
                  <a:schemeClr val="accent2"/>
                </a:solidFill>
                <a:cs typeface="Calibri" panose="020F0502020204030204" pitchFamily="34" charset="0"/>
              </a:rPr>
              <a:t>ies</a:t>
            </a:r>
            <a:r>
              <a:rPr lang="en-US" altLang="en-US" sz="2400" b="0" kern="0" dirty="0">
                <a:solidFill>
                  <a:schemeClr val="accent2"/>
                </a:solidFill>
                <a:cs typeface="Calibri" panose="020F0502020204030204" pitchFamily="34" charset="0"/>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043305" y="115529"/>
            <a:ext cx="7033591" cy="917022"/>
          </a:xfrm>
        </p:spPr>
        <p:txBody>
          <a:bodyPr anchorCtr="1">
            <a:normAutofit/>
          </a:bodyPr>
          <a:lstStyle/>
          <a:p>
            <a:r>
              <a:rPr lang="en-US" altLang="en-US" sz="3600" b="1" dirty="0">
                <a:latin typeface="+mj-lt"/>
                <a:cs typeface="Calibri" panose="020F0502020204030204" pitchFamily="34" charset="0"/>
              </a:rPr>
              <a:t>Coverage Changes</a:t>
            </a:r>
          </a:p>
        </p:txBody>
      </p:sp>
      <p:sp>
        <p:nvSpPr>
          <p:cNvPr id="207875" name="Rectangle 3"/>
          <p:cNvSpPr>
            <a:spLocks noGrp="1" noChangeArrowheads="1"/>
          </p:cNvSpPr>
          <p:nvPr>
            <p:ph type="body" idx="1"/>
          </p:nvPr>
        </p:nvSpPr>
        <p:spPr>
          <a:xfrm>
            <a:off x="868224" y="990600"/>
            <a:ext cx="8305800" cy="4876800"/>
          </a:xfrm>
        </p:spPr>
        <p:txBody>
          <a:bodyPr>
            <a:normAutofit lnSpcReduction="10000"/>
          </a:bodyPr>
          <a:lstStyle/>
          <a:p>
            <a:endParaRPr lang="en-US" altLang="en-US" sz="2400" dirty="0"/>
          </a:p>
          <a:p>
            <a:r>
              <a:rPr lang="en-US" altLang="en-US" sz="2400" dirty="0">
                <a:latin typeface="+mn-lt"/>
                <a:cs typeface="Calibri" panose="020F0502020204030204" pitchFamily="34" charset="0"/>
              </a:rPr>
              <a:t>Life Insurance coverage changes in retirement as follows:</a:t>
            </a:r>
          </a:p>
          <a:p>
            <a:endParaRPr lang="en-US" altLang="en-US" sz="2400" dirty="0">
              <a:latin typeface="+mn-lt"/>
              <a:cs typeface="Calibri" panose="020F0502020204030204" pitchFamily="34" charset="0"/>
            </a:endParaRPr>
          </a:p>
          <a:p>
            <a:pPr>
              <a:buFontTx/>
              <a:buNone/>
            </a:pPr>
            <a:r>
              <a:rPr lang="en-US" altLang="en-US" sz="2400" dirty="0">
                <a:latin typeface="+mn-lt"/>
                <a:cs typeface="Calibri" panose="020F0502020204030204" pitchFamily="34" charset="0"/>
              </a:rPr>
              <a:t>		</a:t>
            </a:r>
            <a:r>
              <a:rPr lang="en-US" altLang="en-US" sz="2400" u="sng" dirty="0">
                <a:latin typeface="+mn-lt"/>
                <a:cs typeface="Calibri" panose="020F0502020204030204" pitchFamily="34" charset="0"/>
              </a:rPr>
              <a:t>Age</a:t>
            </a:r>
            <a:r>
              <a:rPr lang="en-US" altLang="en-US" sz="2400" dirty="0">
                <a:latin typeface="+mn-lt"/>
                <a:cs typeface="Calibri" panose="020F0502020204030204" pitchFamily="34" charset="0"/>
              </a:rPr>
              <a:t>			</a:t>
            </a:r>
            <a:r>
              <a:rPr lang="en-US" altLang="en-US" sz="2400" u="sng" dirty="0">
                <a:latin typeface="+mn-lt"/>
                <a:cs typeface="Calibri" panose="020F0502020204030204" pitchFamily="34" charset="0"/>
              </a:rPr>
              <a:t>% of salary x class</a:t>
            </a:r>
            <a:endParaRPr lang="en-US" altLang="en-US" sz="2400" dirty="0">
              <a:latin typeface="+mn-lt"/>
              <a:cs typeface="Calibri" panose="020F0502020204030204" pitchFamily="34" charset="0"/>
            </a:endParaRPr>
          </a:p>
          <a:p>
            <a:pPr>
              <a:buFontTx/>
              <a:buNone/>
            </a:pPr>
            <a:r>
              <a:rPr lang="en-US" altLang="en-US" sz="2400" dirty="0">
                <a:latin typeface="+mn-lt"/>
                <a:cs typeface="Calibri" panose="020F0502020204030204" pitchFamily="34" charset="0"/>
              </a:rPr>
              <a:t>		under 60			75</a:t>
            </a:r>
          </a:p>
          <a:p>
            <a:pPr>
              <a:buFontTx/>
              <a:buNone/>
            </a:pPr>
            <a:r>
              <a:rPr lang="en-US" altLang="en-US" sz="2400" dirty="0">
                <a:latin typeface="+mn-lt"/>
                <a:cs typeface="Calibri" panose="020F0502020204030204" pitchFamily="34" charset="0"/>
              </a:rPr>
              <a:t>		60-64				60</a:t>
            </a:r>
          </a:p>
          <a:p>
            <a:pPr>
              <a:buFontTx/>
              <a:buNone/>
            </a:pPr>
            <a:r>
              <a:rPr lang="en-US" altLang="en-US" sz="2400" dirty="0">
                <a:latin typeface="+mn-lt"/>
                <a:cs typeface="Calibri" panose="020F0502020204030204" pitchFamily="34" charset="0"/>
              </a:rPr>
              <a:t>		65-69				40</a:t>
            </a:r>
          </a:p>
          <a:p>
            <a:pPr>
              <a:buFontTx/>
              <a:buNone/>
            </a:pPr>
            <a:r>
              <a:rPr lang="en-US" altLang="en-US" sz="2400" dirty="0">
                <a:latin typeface="+mn-lt"/>
                <a:cs typeface="Calibri" panose="020F0502020204030204" pitchFamily="34" charset="0"/>
              </a:rPr>
              <a:t>		70-72				15</a:t>
            </a:r>
          </a:p>
          <a:p>
            <a:pPr>
              <a:buFontTx/>
              <a:buNone/>
            </a:pPr>
            <a:r>
              <a:rPr lang="en-US" altLang="en-US" sz="2400" dirty="0">
                <a:latin typeface="+mn-lt"/>
                <a:cs typeface="Calibri" panose="020F0502020204030204" pitchFamily="34" charset="0"/>
              </a:rPr>
              <a:t>		73 and over		$6,000 no charge</a:t>
            </a:r>
          </a:p>
          <a:p>
            <a:pPr>
              <a:buFontTx/>
              <a:buNone/>
            </a:pPr>
            <a:endParaRPr lang="en-US" altLang="en-US" sz="2400" dirty="0">
              <a:latin typeface="+mn-lt"/>
              <a:cs typeface="Calibri" panose="020F0502020204030204" pitchFamily="34" charset="0"/>
            </a:endParaRPr>
          </a:p>
          <a:p>
            <a:pPr>
              <a:buClr>
                <a:srgbClr val="003399"/>
              </a:buClr>
            </a:pPr>
            <a:r>
              <a:rPr lang="en-US" altLang="en-US" sz="2400" dirty="0">
                <a:latin typeface="+mn-lt"/>
                <a:cs typeface="Calibri" panose="020F0502020204030204" pitchFamily="34" charset="0"/>
              </a:rPr>
              <a:t>Monthly cost is 23¢/$1,000 of insurance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965915" y="30339"/>
            <a:ext cx="10253870" cy="985360"/>
          </a:xfrm>
        </p:spPr>
        <p:txBody>
          <a:bodyPr anchorCtr="1">
            <a:normAutofit/>
          </a:bodyPr>
          <a:lstStyle/>
          <a:p>
            <a:pPr>
              <a:lnSpc>
                <a:spcPct val="90000"/>
              </a:lnSpc>
            </a:pPr>
            <a:r>
              <a:rPr lang="en-US" altLang="en-US" sz="3600" b="1" dirty="0">
                <a:latin typeface="+mj-lt"/>
                <a:cs typeface="Calibri" panose="020F0502020204030204" pitchFamily="34" charset="0"/>
              </a:rPr>
              <a:t>Dependents Insurance in retirement</a:t>
            </a:r>
          </a:p>
        </p:txBody>
      </p:sp>
      <p:graphicFrame>
        <p:nvGraphicFramePr>
          <p:cNvPr id="214085" name="Group 69"/>
          <p:cNvGraphicFramePr>
            <a:graphicFrameLocks noGrp="1"/>
          </p:cNvGraphicFramePr>
          <p:nvPr>
            <p:ph idx="1"/>
            <p:extLst>
              <p:ext uri="{D42A27DB-BD31-4B8C-83A1-F6EECF244321}">
                <p14:modId xmlns:p14="http://schemas.microsoft.com/office/powerpoint/2010/main" val="468760169"/>
              </p:ext>
            </p:extLst>
          </p:nvPr>
        </p:nvGraphicFramePr>
        <p:xfrm>
          <a:off x="838204" y="2732436"/>
          <a:ext cx="10515596" cy="1393127"/>
        </p:xfrm>
        <a:graphic>
          <a:graphicData uri="http://schemas.openxmlformats.org/drawingml/2006/table">
            <a:tbl>
              <a:tblPr/>
              <a:tblGrid>
                <a:gridCol w="3017085">
                  <a:extLst>
                    <a:ext uri="{9D8B030D-6E8A-4147-A177-3AD203B41FA5}">
                      <a16:colId xmlns:a16="http://schemas.microsoft.com/office/drawing/2014/main" val="20000"/>
                    </a:ext>
                  </a:extLst>
                </a:gridCol>
                <a:gridCol w="1925553">
                  <a:extLst>
                    <a:ext uri="{9D8B030D-6E8A-4147-A177-3AD203B41FA5}">
                      <a16:colId xmlns:a16="http://schemas.microsoft.com/office/drawing/2014/main" val="20001"/>
                    </a:ext>
                  </a:extLst>
                </a:gridCol>
                <a:gridCol w="1758365">
                  <a:extLst>
                    <a:ext uri="{9D8B030D-6E8A-4147-A177-3AD203B41FA5}">
                      <a16:colId xmlns:a16="http://schemas.microsoft.com/office/drawing/2014/main" val="20002"/>
                    </a:ext>
                  </a:extLst>
                </a:gridCol>
                <a:gridCol w="1979361">
                  <a:extLst>
                    <a:ext uri="{9D8B030D-6E8A-4147-A177-3AD203B41FA5}">
                      <a16:colId xmlns:a16="http://schemas.microsoft.com/office/drawing/2014/main" val="20003"/>
                    </a:ext>
                  </a:extLst>
                </a:gridCol>
                <a:gridCol w="1835232">
                  <a:extLst>
                    <a:ext uri="{9D8B030D-6E8A-4147-A177-3AD203B41FA5}">
                      <a16:colId xmlns:a16="http://schemas.microsoft.com/office/drawing/2014/main" val="20004"/>
                    </a:ext>
                  </a:extLst>
                </a:gridCol>
              </a:tblGrid>
              <a:tr h="182405">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cs typeface="Calibri" panose="020F0502020204030204" pitchFamily="34" charset="0"/>
                        </a:rPr>
                        <a:t>Number of Units</a:t>
                      </a:r>
                    </a:p>
                  </a:txBody>
                  <a:tcPr marL="9144" marR="45720" marT="9144" marB="9144" anchor="ctr" horzOverflow="overflow">
                    <a:lnL cap="flat">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cs typeface="Calibri" panose="020F0502020204030204" pitchFamily="34" charset="0"/>
                        </a:rPr>
                        <a:t>1</a:t>
                      </a:r>
                    </a:p>
                  </a:txBody>
                  <a:tcPr marL="9144" marR="45720" marT="9144" marB="9144" anchor="ct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cs typeface="Calibri" panose="020F0502020204030204" pitchFamily="34" charset="0"/>
                        </a:rPr>
                        <a:t>2</a:t>
                      </a:r>
                    </a:p>
                  </a:txBody>
                  <a:tcPr marL="9144" marR="45720" marT="9144" marB="9144" anchor="ct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cs typeface="Calibri" panose="020F0502020204030204" pitchFamily="34" charset="0"/>
                        </a:rPr>
                        <a:t>3</a:t>
                      </a:r>
                    </a:p>
                  </a:txBody>
                  <a:tcPr marL="9144" marR="45720" marT="9144" marB="9144" anchor="ct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cs typeface="Calibri" panose="020F0502020204030204" pitchFamily="34" charset="0"/>
                        </a:rPr>
                        <a:t>4</a:t>
                      </a:r>
                    </a:p>
                  </a:txBody>
                  <a:tcPr marL="9144" marR="45720" marT="9144" marB="9144" anchor="ctr" horzOverflow="overflow">
                    <a:lnL>
                      <a:noFill/>
                    </a:lnL>
                    <a:lnR cap="flat">
                      <a:noFill/>
                    </a:lnR>
                    <a:lnT cap="flat">
                      <a:noFill/>
                    </a:lnT>
                    <a:lnB>
                      <a:noFill/>
                    </a:lnB>
                    <a:lnTlToBr>
                      <a:noFill/>
                    </a:lnTlToBr>
                    <a:lnBlToTr>
                      <a:noFill/>
                    </a:lnBlToTr>
                    <a:solidFill>
                      <a:schemeClr val="tx2"/>
                    </a:solidFill>
                  </a:tcPr>
                </a:tc>
                <a:extLst>
                  <a:ext uri="{0D108BD9-81ED-4DB2-BD59-A6C34878D82A}">
                    <a16:rowId xmlns:a16="http://schemas.microsoft.com/office/drawing/2014/main" val="10000"/>
                  </a:ext>
                </a:extLst>
              </a:tr>
              <a:tr h="423863">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Spouse/partner</a:t>
                      </a:r>
                    </a:p>
                  </a:txBody>
                  <a:tcPr marL="9144" marR="45720" marT="9144" marB="9144" anchor="ctr" horzOverflow="overflow">
                    <a:lnL cap="flat">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$8,750</a:t>
                      </a:r>
                    </a:p>
                  </a:txBody>
                  <a:tcPr marL="9144" marR="45720" marT="9144" marB="9144"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$17,500</a:t>
                      </a:r>
                    </a:p>
                  </a:txBody>
                  <a:tcPr marL="9144" marR="45720" marT="9144" marB="9144"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$26,250</a:t>
                      </a:r>
                    </a:p>
                  </a:txBody>
                  <a:tcPr marL="9144" marR="45720" marT="9144" marB="9144"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$35,000</a:t>
                      </a:r>
                    </a:p>
                  </a:txBody>
                  <a:tcPr marL="9144" marR="45720" marT="9144" marB="9144" anchor="ctr" horzOverflow="overflow">
                    <a:lnL>
                      <a:noFill/>
                    </a:lnL>
                    <a:lnR cap="flat">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322263">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Each Child</a:t>
                      </a:r>
                    </a:p>
                  </a:txBody>
                  <a:tcPr marL="9144" marR="45720" marT="9144" marB="9144" anchor="ctr" horzOverflow="overflow">
                    <a:lnL cap="flat">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$1,750</a:t>
                      </a:r>
                    </a:p>
                  </a:txBody>
                  <a:tcPr marL="9144" marR="45720" marT="9144" marB="9144"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$3,500</a:t>
                      </a:r>
                    </a:p>
                  </a:txBody>
                  <a:tcPr marL="9144" marR="45720" marT="9144" marB="9144"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$5,250</a:t>
                      </a:r>
                    </a:p>
                  </a:txBody>
                  <a:tcPr marL="9144" marR="45720" marT="9144" marB="9144"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$7,000</a:t>
                      </a:r>
                    </a:p>
                  </a:txBody>
                  <a:tcPr marL="9144" marR="45720" marT="9144" marB="914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20675">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Monthly Contribution</a:t>
                      </a:r>
                    </a:p>
                  </a:txBody>
                  <a:tcPr marL="9144" marR="45720" marT="9144" marB="9144" anchor="ctr" horzOverflow="overflow">
                    <a:lnL cap="flat">
                      <a:noFill/>
                    </a:lnL>
                    <a:lnR>
                      <a:noFill/>
                    </a:lnR>
                    <a:lnT>
                      <a:noFill/>
                    </a:lnT>
                    <a:lnB cap="flat">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$3.48</a:t>
                      </a:r>
                    </a:p>
                  </a:txBody>
                  <a:tcPr marL="9144" marR="45720" marT="9144" marB="9144" anchor="ctr" horzOverflow="overflow">
                    <a:lnL>
                      <a:noFill/>
                    </a:lnL>
                    <a:lnR>
                      <a:noFill/>
                    </a:lnR>
                    <a:lnT>
                      <a:noFill/>
                    </a:lnT>
                    <a:lnB cap="flat">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$6.96</a:t>
                      </a:r>
                    </a:p>
                  </a:txBody>
                  <a:tcPr marL="9144" marR="45720" marT="9144" marB="9144" anchor="ctr" horzOverflow="overflow">
                    <a:lnL>
                      <a:noFill/>
                    </a:lnL>
                    <a:lnR>
                      <a:noFill/>
                    </a:lnR>
                    <a:lnT>
                      <a:noFill/>
                    </a:lnT>
                    <a:lnB cap="flat">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$10.44</a:t>
                      </a:r>
                    </a:p>
                  </a:txBody>
                  <a:tcPr marL="9144" marR="45720" marT="9144" marB="9144" anchor="ctr" horzOverflow="overflow">
                    <a:lnL>
                      <a:noFill/>
                    </a:lnL>
                    <a:lnR>
                      <a:noFill/>
                    </a:lnR>
                    <a:lnT>
                      <a:noFill/>
                    </a:lnT>
                    <a:lnB cap="flat">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$13.92</a:t>
                      </a:r>
                    </a:p>
                  </a:txBody>
                  <a:tcPr marL="9144" marR="45720" marT="9144" marB="9144" anchor="ctr" horzOverflow="overflow">
                    <a:lnL>
                      <a:noFill/>
                    </a:lnL>
                    <a:lnR cap="flat">
                      <a:noFill/>
                    </a:lnR>
                    <a:lnT>
                      <a:noFill/>
                    </a:lnT>
                    <a:lnB cap="flat">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sp>
        <p:nvSpPr>
          <p:cNvPr id="214019" name="Rectangle 3"/>
          <p:cNvSpPr>
            <a:spLocks noGrp="1" noChangeArrowheads="1"/>
          </p:cNvSpPr>
          <p:nvPr>
            <p:ph type="body" sz="half" idx="4294967295"/>
          </p:nvPr>
        </p:nvSpPr>
        <p:spPr>
          <a:xfrm>
            <a:off x="838204" y="4519089"/>
            <a:ext cx="10515592" cy="2001767"/>
          </a:xfrm>
        </p:spPr>
        <p:txBody>
          <a:bodyPr>
            <a:normAutofit/>
          </a:bodyPr>
          <a:lstStyle/>
          <a:p>
            <a:pPr>
              <a:lnSpc>
                <a:spcPct val="80000"/>
              </a:lnSpc>
              <a:buFont typeface="Calibri" panose="020F0502020204030204" pitchFamily="34" charset="0"/>
              <a:buChar char="‒"/>
              <a:tabLst>
                <a:tab pos="2286000" algn="l"/>
                <a:tab pos="3938588" algn="l"/>
              </a:tabLst>
            </a:pPr>
            <a:r>
              <a:rPr lang="en-US" altLang="en-US" sz="2400" dirty="0">
                <a:latin typeface="+mn-lt"/>
                <a:cs typeface="Calibri" panose="020F0502020204030204" pitchFamily="34" charset="0"/>
              </a:rPr>
              <a:t>Eligible child: under 22, single, living in North America</a:t>
            </a:r>
          </a:p>
          <a:p>
            <a:pPr>
              <a:lnSpc>
                <a:spcPct val="80000"/>
              </a:lnSpc>
              <a:buFont typeface="Calibri" panose="020F0502020204030204" pitchFamily="34" charset="0"/>
              <a:buChar char="‒"/>
              <a:tabLst>
                <a:tab pos="2286000" algn="l"/>
                <a:tab pos="3938588" algn="l"/>
              </a:tabLst>
            </a:pPr>
            <a:r>
              <a:rPr lang="en-US" altLang="en-US" sz="2400" dirty="0">
                <a:latin typeface="+mn-lt"/>
                <a:cs typeface="Calibri" panose="020F0502020204030204" pitchFamily="34" charset="0"/>
              </a:rPr>
              <a:t>Stops at spouse/common-law partner reaching age 70 or upon divorce</a:t>
            </a:r>
          </a:p>
          <a:p>
            <a:pPr>
              <a:lnSpc>
                <a:spcPct val="80000"/>
              </a:lnSpc>
              <a:buFont typeface="Calibri" panose="020F0502020204030204" pitchFamily="34" charset="0"/>
              <a:buChar char="‒"/>
              <a:tabLst>
                <a:tab pos="2286000" algn="l"/>
                <a:tab pos="3938588" algn="l"/>
              </a:tabLst>
            </a:pPr>
            <a:r>
              <a:rPr lang="en-US" altLang="en-US" sz="2400" dirty="0">
                <a:latin typeface="+mn-lt"/>
                <a:cs typeface="Calibri" panose="020F0502020204030204" pitchFamily="34" charset="0"/>
              </a:rPr>
              <a:t>You may cancel your Dependents Insurance at any time</a:t>
            </a:r>
            <a:endParaRPr lang="en-US" altLang="en-US" sz="2000" dirty="0">
              <a:latin typeface="+mn-lt"/>
            </a:endParaRPr>
          </a:p>
        </p:txBody>
      </p:sp>
      <p:sp>
        <p:nvSpPr>
          <p:cNvPr id="214057" name="Rectangle 41"/>
          <p:cNvSpPr>
            <a:spLocks noChangeArrowheads="1"/>
          </p:cNvSpPr>
          <p:nvPr/>
        </p:nvSpPr>
        <p:spPr bwMode="auto">
          <a:xfrm>
            <a:off x="838204" y="2133185"/>
            <a:ext cx="8229600" cy="4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286000" algn="l"/>
                <a:tab pos="3938588" algn="l"/>
              </a:tabLst>
              <a:defRPr sz="2400" b="1">
                <a:solidFill>
                  <a:schemeClr val="tx1"/>
                </a:solidFill>
                <a:latin typeface="Calibri" pitchFamily="34" charset="0"/>
              </a:defRPr>
            </a:lvl1pPr>
            <a:lvl2pPr marL="742950" indent="-285750">
              <a:spcBef>
                <a:spcPct val="20000"/>
              </a:spcBef>
              <a:buChar char="–"/>
              <a:tabLst>
                <a:tab pos="2286000" algn="l"/>
                <a:tab pos="3938588" algn="l"/>
              </a:tabLst>
              <a:defRPr sz="2400" b="1">
                <a:solidFill>
                  <a:schemeClr val="tx1"/>
                </a:solidFill>
                <a:latin typeface="Calibri" pitchFamily="34" charset="0"/>
              </a:defRPr>
            </a:lvl2pPr>
            <a:lvl3pPr marL="1143000" indent="-228600">
              <a:spcBef>
                <a:spcPct val="20000"/>
              </a:spcBef>
              <a:buChar char="•"/>
              <a:tabLst>
                <a:tab pos="2286000" algn="l"/>
                <a:tab pos="3938588" algn="l"/>
              </a:tabLst>
              <a:defRPr sz="2400" b="1">
                <a:solidFill>
                  <a:schemeClr val="tx1"/>
                </a:solidFill>
                <a:latin typeface="Calibri" pitchFamily="34" charset="0"/>
              </a:defRPr>
            </a:lvl3pPr>
            <a:lvl4pPr marL="1600200" indent="-228600">
              <a:spcBef>
                <a:spcPct val="20000"/>
              </a:spcBef>
              <a:buChar char="–"/>
              <a:tabLst>
                <a:tab pos="2286000" algn="l"/>
                <a:tab pos="3938588" algn="l"/>
              </a:tabLst>
              <a:defRPr sz="2400" b="1">
                <a:solidFill>
                  <a:schemeClr val="tx1"/>
                </a:solidFill>
                <a:latin typeface="Calibri" pitchFamily="34" charset="0"/>
              </a:defRPr>
            </a:lvl4pPr>
            <a:lvl5pPr marL="2057400" indent="-228600">
              <a:spcBef>
                <a:spcPct val="20000"/>
              </a:spcBef>
              <a:buChar char="»"/>
              <a:tabLst>
                <a:tab pos="2286000" algn="l"/>
                <a:tab pos="3938588" algn="l"/>
              </a:tabLst>
              <a:defRPr sz="2400" b="1">
                <a:solidFill>
                  <a:schemeClr val="tx1"/>
                </a:solidFill>
                <a:latin typeface="Calibri" pitchFamily="34" charset="0"/>
              </a:defRPr>
            </a:lvl5pPr>
            <a:lvl6pPr marL="2514600" indent="-228600" eaLnBrk="0" fontAlgn="base" hangingPunct="0">
              <a:spcBef>
                <a:spcPct val="20000"/>
              </a:spcBef>
              <a:spcAft>
                <a:spcPct val="0"/>
              </a:spcAft>
              <a:buChar char="»"/>
              <a:tabLst>
                <a:tab pos="2286000" algn="l"/>
                <a:tab pos="3938588" algn="l"/>
              </a:tabLst>
              <a:defRPr sz="2400" b="1">
                <a:solidFill>
                  <a:schemeClr val="tx1"/>
                </a:solidFill>
                <a:latin typeface="Calibri" pitchFamily="34" charset="0"/>
              </a:defRPr>
            </a:lvl6pPr>
            <a:lvl7pPr marL="2971800" indent="-228600" eaLnBrk="0" fontAlgn="base" hangingPunct="0">
              <a:spcBef>
                <a:spcPct val="20000"/>
              </a:spcBef>
              <a:spcAft>
                <a:spcPct val="0"/>
              </a:spcAft>
              <a:buChar char="»"/>
              <a:tabLst>
                <a:tab pos="2286000" algn="l"/>
                <a:tab pos="3938588" algn="l"/>
              </a:tabLst>
              <a:defRPr sz="2400" b="1">
                <a:solidFill>
                  <a:schemeClr val="tx1"/>
                </a:solidFill>
                <a:latin typeface="Calibri" pitchFamily="34" charset="0"/>
              </a:defRPr>
            </a:lvl7pPr>
            <a:lvl8pPr marL="3429000" indent="-228600" eaLnBrk="0" fontAlgn="base" hangingPunct="0">
              <a:spcBef>
                <a:spcPct val="20000"/>
              </a:spcBef>
              <a:spcAft>
                <a:spcPct val="0"/>
              </a:spcAft>
              <a:buChar char="»"/>
              <a:tabLst>
                <a:tab pos="2286000" algn="l"/>
                <a:tab pos="3938588" algn="l"/>
              </a:tabLst>
              <a:defRPr sz="2400" b="1">
                <a:solidFill>
                  <a:schemeClr val="tx1"/>
                </a:solidFill>
                <a:latin typeface="Calibri" pitchFamily="34" charset="0"/>
              </a:defRPr>
            </a:lvl8pPr>
            <a:lvl9pPr marL="3886200" indent="-228600" eaLnBrk="0" fontAlgn="base" hangingPunct="0">
              <a:spcBef>
                <a:spcPct val="20000"/>
              </a:spcBef>
              <a:spcAft>
                <a:spcPct val="0"/>
              </a:spcAft>
              <a:buChar char="»"/>
              <a:tabLst>
                <a:tab pos="2286000" algn="l"/>
                <a:tab pos="3938588" algn="l"/>
              </a:tabLst>
              <a:defRPr sz="2400" b="1">
                <a:solidFill>
                  <a:schemeClr val="tx1"/>
                </a:solidFill>
                <a:latin typeface="Calibri" pitchFamily="34" charset="0"/>
              </a:defRPr>
            </a:lvl9pPr>
          </a:lstStyle>
          <a:p>
            <a:pPr eaLnBrk="0" fontAlgn="base" hangingPunct="0">
              <a:lnSpc>
                <a:spcPct val="80000"/>
              </a:lnSpc>
              <a:spcAft>
                <a:spcPct val="0"/>
              </a:spcAft>
              <a:buFont typeface="Calibri" panose="020F0502020204030204" pitchFamily="34" charset="0"/>
              <a:buChar char="‒"/>
              <a:defRPr/>
            </a:pPr>
            <a:r>
              <a:rPr lang="en-US" altLang="en-US" b="0" kern="0" dirty="0">
                <a:solidFill>
                  <a:schemeClr val="bg2"/>
                </a:solidFill>
                <a:latin typeface="+mn-lt"/>
                <a:cs typeface="Calibri" panose="020F0502020204030204" pitchFamily="34" charset="0"/>
              </a:rPr>
              <a:t>Optional to continue or cancel at retirement</a:t>
            </a:r>
            <a:endParaRPr lang="en-US" altLang="en-US" b="0" dirty="0">
              <a:solidFill>
                <a:schemeClr val="bg2"/>
              </a:solidFill>
              <a:latin typeface="+mn-lt"/>
              <a:cs typeface="Calibri" panose="020F0502020204030204" pitchFamily="34" charset="0"/>
            </a:endParaRPr>
          </a:p>
        </p:txBody>
      </p:sp>
      <p:sp>
        <p:nvSpPr>
          <p:cNvPr id="5" name="Rectangle 41">
            <a:extLst>
              <a:ext uri="{FF2B5EF4-FFF2-40B4-BE49-F238E27FC236}">
                <a16:creationId xmlns:a16="http://schemas.microsoft.com/office/drawing/2014/main" id="{CECA43DF-853E-F981-757A-1864333422E2}"/>
              </a:ext>
            </a:extLst>
          </p:cNvPr>
          <p:cNvSpPr>
            <a:spLocks noChangeArrowheads="1"/>
          </p:cNvSpPr>
          <p:nvPr/>
        </p:nvSpPr>
        <p:spPr bwMode="auto">
          <a:xfrm>
            <a:off x="1798324" y="1252112"/>
            <a:ext cx="9213573" cy="644660"/>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tabLst>
                <a:tab pos="2286000" algn="l"/>
                <a:tab pos="3938588" algn="l"/>
              </a:tabLst>
              <a:defRPr sz="2400" b="1">
                <a:solidFill>
                  <a:schemeClr val="tx1"/>
                </a:solidFill>
                <a:latin typeface="Calibri" pitchFamily="34" charset="0"/>
              </a:defRPr>
            </a:lvl1pPr>
            <a:lvl2pPr marL="742950" indent="-285750">
              <a:spcBef>
                <a:spcPct val="20000"/>
              </a:spcBef>
              <a:buChar char="–"/>
              <a:tabLst>
                <a:tab pos="2286000" algn="l"/>
                <a:tab pos="3938588" algn="l"/>
              </a:tabLst>
              <a:defRPr sz="2400" b="1">
                <a:solidFill>
                  <a:schemeClr val="tx1"/>
                </a:solidFill>
                <a:latin typeface="Calibri" pitchFamily="34" charset="0"/>
              </a:defRPr>
            </a:lvl2pPr>
            <a:lvl3pPr marL="1143000" indent="-228600">
              <a:spcBef>
                <a:spcPct val="20000"/>
              </a:spcBef>
              <a:buChar char="•"/>
              <a:tabLst>
                <a:tab pos="2286000" algn="l"/>
                <a:tab pos="3938588" algn="l"/>
              </a:tabLst>
              <a:defRPr sz="2400" b="1">
                <a:solidFill>
                  <a:schemeClr val="tx1"/>
                </a:solidFill>
                <a:latin typeface="Calibri" pitchFamily="34" charset="0"/>
              </a:defRPr>
            </a:lvl3pPr>
            <a:lvl4pPr marL="1600200" indent="-228600">
              <a:spcBef>
                <a:spcPct val="20000"/>
              </a:spcBef>
              <a:buChar char="–"/>
              <a:tabLst>
                <a:tab pos="2286000" algn="l"/>
                <a:tab pos="3938588" algn="l"/>
              </a:tabLst>
              <a:defRPr sz="2400" b="1">
                <a:solidFill>
                  <a:schemeClr val="tx1"/>
                </a:solidFill>
                <a:latin typeface="Calibri" pitchFamily="34" charset="0"/>
              </a:defRPr>
            </a:lvl4pPr>
            <a:lvl5pPr marL="2057400" indent="-228600">
              <a:spcBef>
                <a:spcPct val="20000"/>
              </a:spcBef>
              <a:buChar char="»"/>
              <a:tabLst>
                <a:tab pos="2286000" algn="l"/>
                <a:tab pos="3938588" algn="l"/>
              </a:tabLst>
              <a:defRPr sz="2400" b="1">
                <a:solidFill>
                  <a:schemeClr val="tx1"/>
                </a:solidFill>
                <a:latin typeface="Calibri" pitchFamily="34" charset="0"/>
              </a:defRPr>
            </a:lvl5pPr>
            <a:lvl6pPr marL="2514600" indent="-228600" eaLnBrk="0" fontAlgn="base" hangingPunct="0">
              <a:spcBef>
                <a:spcPct val="20000"/>
              </a:spcBef>
              <a:spcAft>
                <a:spcPct val="0"/>
              </a:spcAft>
              <a:buChar char="»"/>
              <a:tabLst>
                <a:tab pos="2286000" algn="l"/>
                <a:tab pos="3938588" algn="l"/>
              </a:tabLst>
              <a:defRPr sz="2400" b="1">
                <a:solidFill>
                  <a:schemeClr val="tx1"/>
                </a:solidFill>
                <a:latin typeface="Calibri" pitchFamily="34" charset="0"/>
              </a:defRPr>
            </a:lvl6pPr>
            <a:lvl7pPr marL="2971800" indent="-228600" eaLnBrk="0" fontAlgn="base" hangingPunct="0">
              <a:spcBef>
                <a:spcPct val="20000"/>
              </a:spcBef>
              <a:spcAft>
                <a:spcPct val="0"/>
              </a:spcAft>
              <a:buChar char="»"/>
              <a:tabLst>
                <a:tab pos="2286000" algn="l"/>
                <a:tab pos="3938588" algn="l"/>
              </a:tabLst>
              <a:defRPr sz="2400" b="1">
                <a:solidFill>
                  <a:schemeClr val="tx1"/>
                </a:solidFill>
                <a:latin typeface="Calibri" pitchFamily="34" charset="0"/>
              </a:defRPr>
            </a:lvl7pPr>
            <a:lvl8pPr marL="3429000" indent="-228600" eaLnBrk="0" fontAlgn="base" hangingPunct="0">
              <a:spcBef>
                <a:spcPct val="20000"/>
              </a:spcBef>
              <a:spcAft>
                <a:spcPct val="0"/>
              </a:spcAft>
              <a:buChar char="»"/>
              <a:tabLst>
                <a:tab pos="2286000" algn="l"/>
                <a:tab pos="3938588" algn="l"/>
              </a:tabLst>
              <a:defRPr sz="2400" b="1">
                <a:solidFill>
                  <a:schemeClr val="tx1"/>
                </a:solidFill>
                <a:latin typeface="Calibri" pitchFamily="34" charset="0"/>
              </a:defRPr>
            </a:lvl8pPr>
            <a:lvl9pPr marL="3886200" indent="-228600" eaLnBrk="0" fontAlgn="base" hangingPunct="0">
              <a:spcBef>
                <a:spcPct val="20000"/>
              </a:spcBef>
              <a:spcAft>
                <a:spcPct val="0"/>
              </a:spcAft>
              <a:buChar char="»"/>
              <a:tabLst>
                <a:tab pos="2286000" algn="l"/>
                <a:tab pos="3938588" algn="l"/>
              </a:tabLst>
              <a:defRPr sz="2400" b="1">
                <a:solidFill>
                  <a:schemeClr val="tx1"/>
                </a:solidFill>
                <a:latin typeface="Calibri" pitchFamily="34" charset="0"/>
              </a:defRPr>
            </a:lvl9pPr>
          </a:lstStyle>
          <a:p>
            <a:pPr marL="0" indent="0" algn="ctr" eaLnBrk="0" fontAlgn="base" hangingPunct="0">
              <a:lnSpc>
                <a:spcPct val="80000"/>
              </a:lnSpc>
              <a:spcAft>
                <a:spcPct val="0"/>
              </a:spcAft>
              <a:buNone/>
              <a:defRPr/>
            </a:pPr>
            <a:r>
              <a:rPr lang="en-US" altLang="en-US" b="0" kern="0" dirty="0">
                <a:solidFill>
                  <a:schemeClr val="bg2"/>
                </a:solidFill>
                <a:latin typeface="+mn-lt"/>
                <a:cs typeface="Calibri" panose="020F0502020204030204" pitchFamily="34" charset="0"/>
              </a:rPr>
              <a:t>Payable to you on the death of a covered eligible dependent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FF8-362D-EA7F-48F0-426B9ECE338B}"/>
              </a:ext>
            </a:extLst>
          </p:cNvPr>
          <p:cNvSpPr>
            <a:spLocks noGrp="1"/>
          </p:cNvSpPr>
          <p:nvPr>
            <p:ph type="title"/>
          </p:nvPr>
        </p:nvSpPr>
        <p:spPr>
          <a:xfrm>
            <a:off x="152400" y="110649"/>
            <a:ext cx="8686800" cy="818703"/>
          </a:xfrm>
        </p:spPr>
        <p:txBody>
          <a:bodyPr>
            <a:normAutofit/>
          </a:bodyPr>
          <a:lstStyle/>
          <a:p>
            <a:r>
              <a:rPr lang="en-US" sz="3600" b="1" dirty="0">
                <a:latin typeface="+mj-lt"/>
                <a:cs typeface="Calibri" panose="020F0502020204030204" pitchFamily="34" charset="0"/>
              </a:rPr>
              <a:t>Online Services Dashboard</a:t>
            </a:r>
            <a:endParaRPr lang="en-CA" sz="3600" b="1" dirty="0">
              <a:latin typeface="+mj-lt"/>
              <a:cs typeface="Calibri" panose="020F0502020204030204" pitchFamily="34" charset="0"/>
            </a:endParaRPr>
          </a:p>
        </p:txBody>
      </p:sp>
      <p:pic>
        <p:nvPicPr>
          <p:cNvPr id="7" name="Content Placeholder 6">
            <a:extLst>
              <a:ext uri="{FF2B5EF4-FFF2-40B4-BE49-F238E27FC236}">
                <a16:creationId xmlns:a16="http://schemas.microsoft.com/office/drawing/2014/main" id="{14517D5B-D9BB-54C2-0260-6751585C3FCA}"/>
              </a:ext>
            </a:extLst>
          </p:cNvPr>
          <p:cNvPicPr>
            <a:picLocks noGrp="1" noChangeAspect="1"/>
          </p:cNvPicPr>
          <p:nvPr>
            <p:ph idx="1"/>
          </p:nvPr>
        </p:nvPicPr>
        <p:blipFill>
          <a:blip r:embed="rId3"/>
          <a:stretch>
            <a:fillRect/>
          </a:stretch>
        </p:blipFill>
        <p:spPr>
          <a:xfrm>
            <a:off x="1905000" y="929352"/>
            <a:ext cx="2590800" cy="5227897"/>
          </a:xfrm>
        </p:spPr>
      </p:pic>
      <p:pic>
        <p:nvPicPr>
          <p:cNvPr id="17" name="Picture 16">
            <a:extLst>
              <a:ext uri="{FF2B5EF4-FFF2-40B4-BE49-F238E27FC236}">
                <a16:creationId xmlns:a16="http://schemas.microsoft.com/office/drawing/2014/main" id="{D3F72A75-E842-E97D-F4FF-28AE00C0462A}"/>
              </a:ext>
            </a:extLst>
          </p:cNvPr>
          <p:cNvPicPr>
            <a:picLocks noChangeAspect="1"/>
          </p:cNvPicPr>
          <p:nvPr/>
        </p:nvPicPr>
        <p:blipFill>
          <a:blip r:embed="rId4"/>
          <a:stretch>
            <a:fillRect/>
          </a:stretch>
        </p:blipFill>
        <p:spPr>
          <a:xfrm>
            <a:off x="4800602" y="1042987"/>
            <a:ext cx="5486400" cy="4772025"/>
          </a:xfrm>
          <a:prstGeom prst="rect">
            <a:avLst/>
          </a:prstGeom>
          <a:ln>
            <a:noFill/>
          </a:ln>
          <a:effectLst>
            <a:outerShdw blurRad="190500" algn="tl" rotWithShape="0">
              <a:srgbClr val="000000">
                <a:alpha val="70000"/>
              </a:srgbClr>
            </a:outerShdw>
          </a:effectLst>
        </p:spPr>
      </p:pic>
      <p:sp>
        <p:nvSpPr>
          <p:cNvPr id="10" name="Arrow: Left 9">
            <a:extLst>
              <a:ext uri="{FF2B5EF4-FFF2-40B4-BE49-F238E27FC236}">
                <a16:creationId xmlns:a16="http://schemas.microsoft.com/office/drawing/2014/main" id="{C0475D6B-C495-09E8-3BE2-D07C7BCEEFD7}"/>
              </a:ext>
            </a:extLst>
          </p:cNvPr>
          <p:cNvSpPr/>
          <p:nvPr/>
        </p:nvSpPr>
        <p:spPr bwMode="auto">
          <a:xfrm>
            <a:off x="3581399" y="3051313"/>
            <a:ext cx="1298713" cy="644387"/>
          </a:xfrm>
          <a:prstGeom prst="leftArrow">
            <a:avLst/>
          </a:prstGeom>
          <a:solidFill>
            <a:schemeClr val="tx2"/>
          </a:solid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baseline="-25000" dirty="0">
              <a:latin typeface="Calibri" panose="020F0502020204030204" pitchFamily="34" charset="0"/>
            </a:endParaRPr>
          </a:p>
        </p:txBody>
      </p:sp>
    </p:spTree>
    <p:extLst>
      <p:ext uri="{BB962C8B-B14F-4D97-AF65-F5344CB8AC3E}">
        <p14:creationId xmlns:p14="http://schemas.microsoft.com/office/powerpoint/2010/main" val="72294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390300" y="152400"/>
            <a:ext cx="8537575" cy="7620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nSpc>
                <a:spcPct val="90000"/>
              </a:lnSpc>
            </a:pPr>
            <a:r>
              <a:rPr lang="en-US" altLang="en-US" sz="3600" b="1" dirty="0">
                <a:latin typeface="+mj-lt"/>
                <a:cs typeface="Calibri" panose="020F0502020204030204" pitchFamily="34" charset="0"/>
              </a:rPr>
              <a:t>Service Example</a:t>
            </a:r>
          </a:p>
        </p:txBody>
      </p:sp>
      <p:sp>
        <p:nvSpPr>
          <p:cNvPr id="270339" name="Rectangle 3"/>
          <p:cNvSpPr>
            <a:spLocks noGrp="1" noChangeArrowheads="1"/>
          </p:cNvSpPr>
          <p:nvPr>
            <p:ph type="body" idx="1"/>
          </p:nvPr>
        </p:nvSpPr>
        <p:spPr>
          <a:xfrm>
            <a:off x="1508560" y="914400"/>
            <a:ext cx="7805561" cy="5624623"/>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nSpc>
                <a:spcPct val="70000"/>
              </a:lnSpc>
              <a:tabLst>
                <a:tab pos="2747963" algn="ctr"/>
                <a:tab pos="5372100" algn="dec"/>
              </a:tabLst>
            </a:pPr>
            <a:endParaRPr lang="en-US" altLang="en-US" sz="1050" dirty="0">
              <a:latin typeface="+mn-lt"/>
              <a:cs typeface="Calibri" panose="020F0502020204030204" pitchFamily="34" charset="0"/>
            </a:endParaRPr>
          </a:p>
          <a:p>
            <a:pPr>
              <a:lnSpc>
                <a:spcPct val="70000"/>
              </a:lnSpc>
              <a:tabLst>
                <a:tab pos="2747963" algn="ctr"/>
                <a:tab pos="4800600" algn="dec"/>
              </a:tabLst>
            </a:pPr>
            <a:r>
              <a:rPr lang="en-US" altLang="en-US" sz="2000" u="sng" dirty="0">
                <a:latin typeface="+mn-lt"/>
                <a:cs typeface="Calibri" panose="020F0502020204030204" pitchFamily="34" charset="0"/>
              </a:rPr>
              <a:t>Year</a:t>
            </a:r>
            <a:r>
              <a:rPr lang="en-US" altLang="en-US" sz="2000" dirty="0">
                <a:latin typeface="+mn-lt"/>
                <a:cs typeface="Calibri" panose="020F0502020204030204" pitchFamily="34" charset="0"/>
              </a:rPr>
              <a:t>	   </a:t>
            </a:r>
            <a:r>
              <a:rPr lang="en-US" altLang="en-US" sz="2000" u="sng" dirty="0">
                <a:latin typeface="+mn-lt"/>
                <a:cs typeface="Calibri" panose="020F0502020204030204" pitchFamily="34" charset="0"/>
              </a:rPr>
              <a:t>Pensionable Service	</a:t>
            </a:r>
            <a:r>
              <a:rPr lang="en-US" altLang="en-US" sz="2000" dirty="0">
                <a:latin typeface="+mn-lt"/>
                <a:cs typeface="Calibri" panose="020F0502020204030204" pitchFamily="34" charset="0"/>
              </a:rPr>
              <a:t>        </a:t>
            </a:r>
            <a:r>
              <a:rPr lang="en-US" altLang="en-US" sz="2000" u="sng" dirty="0">
                <a:latin typeface="+mn-lt"/>
                <a:cs typeface="Calibri" panose="020F0502020204030204" pitchFamily="34" charset="0"/>
              </a:rPr>
              <a:t>Qualifying Service</a:t>
            </a:r>
            <a:endParaRPr lang="en-US" altLang="en-US" sz="2000" dirty="0">
              <a:latin typeface="+mn-lt"/>
              <a:cs typeface="Calibri" panose="020F0502020204030204" pitchFamily="34" charset="0"/>
            </a:endParaRPr>
          </a:p>
          <a:p>
            <a:pPr>
              <a:lnSpc>
                <a:spcPct val="70000"/>
              </a:lnSpc>
              <a:tabLst>
                <a:tab pos="2455863" algn="dec"/>
                <a:tab pos="4743450" algn="dec"/>
              </a:tabLst>
            </a:pPr>
            <a:r>
              <a:rPr lang="en-US" altLang="en-US" sz="2000" dirty="0">
                <a:latin typeface="+mn-lt"/>
                <a:cs typeface="Calibri" panose="020F0502020204030204" pitchFamily="34" charset="0"/>
              </a:rPr>
              <a:t>2025 (June 30)	.2500	.5000</a:t>
            </a:r>
          </a:p>
          <a:p>
            <a:pPr>
              <a:lnSpc>
                <a:spcPct val="70000"/>
              </a:lnSpc>
              <a:tabLst>
                <a:tab pos="2455863" algn="dec"/>
                <a:tab pos="4743450" algn="dec"/>
              </a:tabLst>
            </a:pPr>
            <a:r>
              <a:rPr lang="en-US" altLang="en-US" sz="2000" dirty="0">
                <a:latin typeface="+mn-lt"/>
                <a:cs typeface="Calibri" panose="020F0502020204030204" pitchFamily="34" charset="0"/>
              </a:rPr>
              <a:t>2024 	.5000	1.0000</a:t>
            </a:r>
          </a:p>
          <a:p>
            <a:pPr>
              <a:lnSpc>
                <a:spcPct val="70000"/>
              </a:lnSpc>
              <a:tabLst>
                <a:tab pos="2455863" algn="dec"/>
                <a:tab pos="4743450" algn="dec"/>
              </a:tabLst>
            </a:pPr>
            <a:r>
              <a:rPr lang="en-US" altLang="en-US" sz="2000" dirty="0">
                <a:latin typeface="+mn-lt"/>
                <a:cs typeface="Calibri" panose="020F0502020204030204" pitchFamily="34" charset="0"/>
              </a:rPr>
              <a:t>2023	 .5000	1.0000</a:t>
            </a:r>
          </a:p>
          <a:p>
            <a:pPr>
              <a:lnSpc>
                <a:spcPct val="70000"/>
              </a:lnSpc>
              <a:tabLst>
                <a:tab pos="2455863" algn="dec"/>
                <a:tab pos="4743450" algn="dec"/>
              </a:tabLst>
            </a:pPr>
            <a:r>
              <a:rPr lang="en-US" altLang="en-US" sz="2000" dirty="0">
                <a:latin typeface="+mn-lt"/>
                <a:cs typeface="Calibri" panose="020F0502020204030204" pitchFamily="34" charset="0"/>
              </a:rPr>
              <a:t>2022 	 .5000 	1.0000</a:t>
            </a:r>
          </a:p>
          <a:p>
            <a:pPr>
              <a:lnSpc>
                <a:spcPct val="70000"/>
              </a:lnSpc>
              <a:tabLst>
                <a:tab pos="2455863" algn="dec"/>
                <a:tab pos="4743450" algn="dec"/>
              </a:tabLst>
            </a:pPr>
            <a:r>
              <a:rPr lang="en-US" altLang="en-US" sz="2000" dirty="0">
                <a:latin typeface="+mn-lt"/>
                <a:cs typeface="Calibri" panose="020F0502020204030204" pitchFamily="34" charset="0"/>
              </a:rPr>
              <a:t>2021	.5000	1.0000</a:t>
            </a:r>
          </a:p>
          <a:p>
            <a:pPr>
              <a:lnSpc>
                <a:spcPct val="70000"/>
              </a:lnSpc>
              <a:tabLst>
                <a:tab pos="2455863" algn="dec"/>
                <a:tab pos="4743450" algn="dec"/>
              </a:tabLst>
            </a:pPr>
            <a:r>
              <a:rPr lang="en-US" altLang="en-US" sz="2000" dirty="0">
                <a:latin typeface="+mn-lt"/>
                <a:cs typeface="Calibri" panose="020F0502020204030204" pitchFamily="34" charset="0"/>
              </a:rPr>
              <a:t>2020	.5000	1.0000</a:t>
            </a:r>
          </a:p>
          <a:p>
            <a:pPr>
              <a:lnSpc>
                <a:spcPct val="70000"/>
              </a:lnSpc>
              <a:tabLst>
                <a:tab pos="2455863" algn="dec"/>
                <a:tab pos="4743450" algn="dec"/>
              </a:tabLst>
            </a:pPr>
            <a:r>
              <a:rPr lang="en-US" altLang="en-US" sz="2000" dirty="0">
                <a:latin typeface="+mn-lt"/>
                <a:cs typeface="Calibri" panose="020F0502020204030204" pitchFamily="34" charset="0"/>
              </a:rPr>
              <a:t>2019	.5000	1.0000</a:t>
            </a:r>
          </a:p>
          <a:p>
            <a:pPr>
              <a:lnSpc>
                <a:spcPct val="70000"/>
              </a:lnSpc>
              <a:tabLst>
                <a:tab pos="2455863" algn="dec"/>
                <a:tab pos="4743450" algn="dec"/>
              </a:tabLst>
            </a:pPr>
            <a:r>
              <a:rPr lang="en-US" altLang="en-US" sz="2000" dirty="0">
                <a:latin typeface="+mn-lt"/>
                <a:cs typeface="Calibri" panose="020F0502020204030204" pitchFamily="34" charset="0"/>
              </a:rPr>
              <a:t>2018	.5000	1.0000</a:t>
            </a:r>
          </a:p>
          <a:p>
            <a:pPr>
              <a:lnSpc>
                <a:spcPct val="70000"/>
              </a:lnSpc>
              <a:tabLst>
                <a:tab pos="2455863" algn="dec"/>
                <a:tab pos="4743450" algn="dec"/>
              </a:tabLst>
            </a:pPr>
            <a:r>
              <a:rPr lang="en-US" altLang="en-US" sz="2000" dirty="0">
                <a:latin typeface="+mn-lt"/>
                <a:cs typeface="Calibri" panose="020F0502020204030204" pitchFamily="34" charset="0"/>
              </a:rPr>
              <a:t>2017	.5000	1.0000</a:t>
            </a:r>
          </a:p>
          <a:p>
            <a:pPr>
              <a:lnSpc>
                <a:spcPct val="70000"/>
              </a:lnSpc>
              <a:tabLst>
                <a:tab pos="2455863" algn="dec"/>
                <a:tab pos="4743450" algn="dec"/>
              </a:tabLst>
            </a:pPr>
            <a:r>
              <a:rPr lang="en-US" altLang="en-US" sz="2000" dirty="0">
                <a:latin typeface="+mn-lt"/>
                <a:cs typeface="Calibri" panose="020F0502020204030204" pitchFamily="34" charset="0"/>
              </a:rPr>
              <a:t>2016	.5000	1.0000</a:t>
            </a:r>
          </a:p>
          <a:p>
            <a:pPr>
              <a:lnSpc>
                <a:spcPct val="70000"/>
              </a:lnSpc>
              <a:tabLst>
                <a:tab pos="2455863" algn="dec"/>
                <a:tab pos="4743450" algn="dec"/>
              </a:tabLst>
            </a:pPr>
            <a:r>
              <a:rPr lang="en-US" altLang="en-US" sz="2000" dirty="0">
                <a:latin typeface="+mn-lt"/>
                <a:cs typeface="Calibri" panose="020F0502020204030204" pitchFamily="34" charset="0"/>
              </a:rPr>
              <a:t>2015 (July 1)	.2500	.5000</a:t>
            </a:r>
          </a:p>
          <a:p>
            <a:pPr>
              <a:lnSpc>
                <a:spcPct val="70000"/>
              </a:lnSpc>
              <a:tabLst>
                <a:tab pos="2455863" algn="dec"/>
                <a:tab pos="4743450" algn="dec"/>
              </a:tabLst>
            </a:pPr>
            <a:endParaRPr lang="en-US" altLang="en-US" sz="2000" dirty="0">
              <a:latin typeface="+mn-lt"/>
              <a:cs typeface="Calibri" panose="020F0502020204030204" pitchFamily="34" charset="0"/>
            </a:endParaRPr>
          </a:p>
          <a:p>
            <a:pPr>
              <a:lnSpc>
                <a:spcPct val="70000"/>
              </a:lnSpc>
              <a:tabLst>
                <a:tab pos="2455863" algn="dec"/>
                <a:tab pos="4743450" algn="dec"/>
              </a:tabLst>
            </a:pPr>
            <a:r>
              <a:rPr lang="en-US" altLang="en-US" sz="2000" dirty="0">
                <a:latin typeface="+mn-lt"/>
                <a:cs typeface="Calibri" panose="020F0502020204030204" pitchFamily="34" charset="0"/>
              </a:rPr>
              <a:t>Total 	5.0000	 10.0000 </a:t>
            </a:r>
            <a:r>
              <a:rPr lang="en-US" altLang="en-US" sz="1900" dirty="0">
                <a:latin typeface="+mn-lt"/>
                <a:cs typeface="Calibri" panose="020F0502020204030204" pitchFamily="34" charset="0"/>
              </a:rPr>
              <a:t>	</a:t>
            </a:r>
            <a:r>
              <a:rPr lang="en-US" altLang="en-US" sz="1800" dirty="0">
                <a:latin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4E4412C9-3AD7-FAE8-1B7E-C41EB1540482}"/>
              </a:ext>
            </a:extLst>
          </p:cNvPr>
          <p:cNvSpPr txBox="1"/>
          <p:nvPr/>
        </p:nvSpPr>
        <p:spPr>
          <a:xfrm>
            <a:off x="8023860" y="2838453"/>
            <a:ext cx="3291840" cy="1181093"/>
          </a:xfrm>
          <a:prstGeom prst="rect">
            <a:avLst/>
          </a:prstGeom>
          <a:noFill/>
          <a:ln w="28575">
            <a:solidFill>
              <a:schemeClr val="tx2"/>
            </a:solidFill>
          </a:ln>
        </p:spPr>
        <p:txBody>
          <a:bodyPr wrap="square" rtlCol="0">
            <a:spAutoFit/>
          </a:bodyPr>
          <a:lstStyle/>
          <a:p>
            <a:pPr algn="ctr">
              <a:lnSpc>
                <a:spcPct val="70000"/>
              </a:lnSpc>
              <a:tabLst>
                <a:tab pos="2747963" algn="ctr"/>
                <a:tab pos="5372100" algn="dec"/>
              </a:tabLst>
            </a:pPr>
            <a:endParaRPr lang="en-US" altLang="en-US" sz="2400" dirty="0">
              <a:solidFill>
                <a:schemeClr val="accent2"/>
              </a:solidFill>
              <a:cs typeface="Calibri" panose="020F0502020204030204" pitchFamily="34" charset="0"/>
            </a:endParaRPr>
          </a:p>
          <a:p>
            <a:pPr algn="ctr">
              <a:lnSpc>
                <a:spcPct val="70000"/>
              </a:lnSpc>
              <a:tabLst>
                <a:tab pos="2747963" algn="ctr"/>
                <a:tab pos="5372100" algn="dec"/>
              </a:tabLst>
            </a:pPr>
            <a:r>
              <a:rPr lang="en-US" altLang="en-US" sz="2400" b="1" dirty="0">
                <a:solidFill>
                  <a:schemeClr val="tx2"/>
                </a:solidFill>
                <a:cs typeface="Calibri" panose="020F0502020204030204" pitchFamily="34" charset="0"/>
              </a:rPr>
              <a:t>Employee working </a:t>
            </a:r>
          </a:p>
          <a:p>
            <a:pPr algn="ctr">
              <a:lnSpc>
                <a:spcPct val="70000"/>
              </a:lnSpc>
              <a:tabLst>
                <a:tab pos="2747963" algn="ctr"/>
                <a:tab pos="5372100" algn="dec"/>
              </a:tabLst>
            </a:pPr>
            <a:r>
              <a:rPr lang="en-US" altLang="en-US" sz="2400" b="1" dirty="0">
                <a:solidFill>
                  <a:schemeClr val="tx2"/>
                </a:solidFill>
                <a:cs typeface="Calibri" panose="020F0502020204030204" pitchFamily="34" charset="0"/>
              </a:rPr>
              <a:t>half time</a:t>
            </a:r>
          </a:p>
          <a:p>
            <a:pPr algn="ctr">
              <a:lnSpc>
                <a:spcPct val="70000"/>
              </a:lnSpc>
              <a:tabLst>
                <a:tab pos="2747963" algn="ctr"/>
                <a:tab pos="5372100" algn="dec"/>
              </a:tabLst>
            </a:pPr>
            <a:endParaRPr lang="en-US" altLang="en-US" sz="2800" dirty="0">
              <a:solidFill>
                <a:schemeClr val="accent2"/>
              </a:solidFill>
              <a:latin typeface="+mn-lt"/>
              <a:cs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13761" y="0"/>
            <a:ext cx="8686800" cy="1143000"/>
          </a:xfrm>
        </p:spPr>
        <p:txBody>
          <a:bodyPr anchorCtr="1">
            <a:normAutofit/>
          </a:bodyPr>
          <a:lstStyle/>
          <a:p>
            <a:r>
              <a:rPr lang="en-US" altLang="en-US" sz="3600" b="1" dirty="0">
                <a:latin typeface="+mj-lt"/>
                <a:cs typeface="Calibri" panose="020F0502020204030204" pitchFamily="34" charset="0"/>
              </a:rPr>
              <a:t>Waiver of Premiums &amp; Conversion</a:t>
            </a:r>
          </a:p>
        </p:txBody>
      </p:sp>
      <p:sp>
        <p:nvSpPr>
          <p:cNvPr id="99331" name="Rectangle 3"/>
          <p:cNvSpPr>
            <a:spLocks noGrp="1" noChangeArrowheads="1"/>
          </p:cNvSpPr>
          <p:nvPr>
            <p:ph type="body" idx="1"/>
          </p:nvPr>
        </p:nvSpPr>
        <p:spPr>
          <a:xfrm>
            <a:off x="887896" y="1255831"/>
            <a:ext cx="10253869" cy="5105400"/>
          </a:xfrm>
        </p:spPr>
        <p:txBody>
          <a:bodyPr>
            <a:normAutofit/>
          </a:bodyPr>
          <a:lstStyle/>
          <a:p>
            <a:pPr>
              <a:lnSpc>
                <a:spcPct val="80000"/>
              </a:lnSpc>
              <a:buFont typeface="Monotype Sorts" pitchFamily="2" charset="2"/>
              <a:buNone/>
            </a:pPr>
            <a:r>
              <a:rPr lang="en-US" altLang="en-US" sz="2400" dirty="0">
                <a:latin typeface="+mn-lt"/>
                <a:cs typeface="Calibri" panose="020F0502020204030204" pitchFamily="34" charset="0"/>
              </a:rPr>
              <a:t>Waiver of Premiums</a:t>
            </a:r>
          </a:p>
          <a:p>
            <a:pPr>
              <a:lnSpc>
                <a:spcPct val="80000"/>
              </a:lnSpc>
              <a:buFont typeface="Calibri" panose="020F0502020204030204" pitchFamily="34" charset="0"/>
              <a:buChar char="‒"/>
            </a:pPr>
            <a:r>
              <a:rPr lang="en-US" altLang="en-US" sz="2400" dirty="0">
                <a:latin typeface="+mn-lt"/>
                <a:cs typeface="Calibri" panose="020F0502020204030204" pitchFamily="34" charset="0"/>
              </a:rPr>
              <a:t>Employees who terminate or retire due to ill health or injury may apply for waiver of premiums.  </a:t>
            </a:r>
          </a:p>
          <a:p>
            <a:pPr>
              <a:lnSpc>
                <a:spcPct val="80000"/>
              </a:lnSpc>
              <a:buFont typeface="Calibri" panose="020F0502020204030204" pitchFamily="34" charset="0"/>
              <a:buChar char="‒"/>
            </a:pPr>
            <a:endParaRPr lang="en-US" altLang="en-US" sz="2400" dirty="0">
              <a:latin typeface="+mn-lt"/>
              <a:cs typeface="Calibri" panose="020F0502020204030204" pitchFamily="34" charset="0"/>
            </a:endParaRPr>
          </a:p>
          <a:p>
            <a:pPr>
              <a:lnSpc>
                <a:spcPct val="80000"/>
              </a:lnSpc>
              <a:buFont typeface="Calibri" panose="020F0502020204030204" pitchFamily="34" charset="0"/>
              <a:buChar char="‒"/>
            </a:pPr>
            <a:r>
              <a:rPr lang="en-US" altLang="en-US" sz="2400" dirty="0">
                <a:latin typeface="+mn-lt"/>
                <a:cs typeface="Calibri" panose="020F0502020204030204" pitchFamily="34" charset="0"/>
              </a:rPr>
              <a:t>If approved, Life and Dependents insurance continues as if employed until the earlier of age 65, death or recovery, at no cost. At age 65, retirement provisions apply.</a:t>
            </a:r>
            <a:endParaRPr lang="en-US" altLang="en-US" sz="1800" dirty="0">
              <a:latin typeface="+mn-lt"/>
              <a:cs typeface="Calibri" panose="020F0502020204030204" pitchFamily="34" charset="0"/>
            </a:endParaRPr>
          </a:p>
          <a:p>
            <a:pPr>
              <a:lnSpc>
                <a:spcPct val="80000"/>
              </a:lnSpc>
            </a:pPr>
            <a:endParaRPr lang="en-US" altLang="en-US" sz="2400" dirty="0">
              <a:latin typeface="+mn-lt"/>
              <a:cs typeface="Calibri" panose="020F0502020204030204" pitchFamily="34" charset="0"/>
            </a:endParaRPr>
          </a:p>
          <a:p>
            <a:pPr>
              <a:lnSpc>
                <a:spcPct val="80000"/>
              </a:lnSpc>
              <a:buFont typeface="Monotype Sorts" pitchFamily="2" charset="2"/>
              <a:buNone/>
            </a:pPr>
            <a:r>
              <a:rPr lang="en-US" altLang="en-US" sz="2400" dirty="0">
                <a:latin typeface="+mn-lt"/>
                <a:cs typeface="Calibri" panose="020F0502020204030204" pitchFamily="34" charset="0"/>
              </a:rPr>
              <a:t>Conversion</a:t>
            </a:r>
          </a:p>
          <a:p>
            <a:pPr>
              <a:lnSpc>
                <a:spcPct val="80000"/>
              </a:lnSpc>
              <a:buFont typeface="Calibri" panose="020F0502020204030204" pitchFamily="34" charset="0"/>
              <a:buChar char="‒"/>
            </a:pPr>
            <a:r>
              <a:rPr lang="en-US" altLang="en-US" sz="2400" dirty="0">
                <a:latin typeface="+mn-lt"/>
                <a:cs typeface="Calibri" panose="020F0502020204030204" pitchFamily="34" charset="0"/>
              </a:rPr>
              <a:t>Life and Dependents insurance (spouse only) can be converted to a private policy within 60 days of termination or retirement.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868625" y="33130"/>
            <a:ext cx="11400183" cy="1109870"/>
          </a:xfrm>
        </p:spPr>
        <p:txBody>
          <a:bodyPr anchorCtr="1">
            <a:normAutofit/>
          </a:bodyPr>
          <a:lstStyle/>
          <a:p>
            <a:pPr>
              <a:lnSpc>
                <a:spcPct val="90000"/>
              </a:lnSpc>
            </a:pPr>
            <a:r>
              <a:rPr lang="en-US" altLang="en-US" sz="3600" b="1" dirty="0">
                <a:latin typeface="+mj-lt"/>
                <a:cs typeface="Calibri" panose="020F0502020204030204" pitchFamily="34" charset="0"/>
              </a:rPr>
              <a:t>Advance payment due to terminal illness</a:t>
            </a:r>
          </a:p>
        </p:txBody>
      </p:sp>
      <p:sp>
        <p:nvSpPr>
          <p:cNvPr id="100355" name="Rectangle 3"/>
          <p:cNvSpPr>
            <a:spLocks noGrp="1" noChangeArrowheads="1"/>
          </p:cNvSpPr>
          <p:nvPr>
            <p:ph type="body" idx="1"/>
          </p:nvPr>
        </p:nvSpPr>
        <p:spPr>
          <a:xfrm>
            <a:off x="810038" y="1676400"/>
            <a:ext cx="10480814" cy="4038600"/>
          </a:xfrm>
        </p:spPr>
        <p:txBody>
          <a:bodyPr/>
          <a:lstStyle/>
          <a:p>
            <a:pPr lvl="0">
              <a:buFont typeface="Calibri" panose="020F0502020204030204" pitchFamily="34" charset="0"/>
              <a:buChar char="‒"/>
            </a:pPr>
            <a:r>
              <a:rPr lang="en-US" sz="2800" dirty="0">
                <a:latin typeface="+mn-lt"/>
                <a:cs typeface="Calibri" panose="020F0502020204030204" pitchFamily="34" charset="0"/>
              </a:rPr>
              <a:t>Insured members who have been diagnosed as terminally ill can apply to receive a prepayment of a portion of their Life Insurance death benefit. </a:t>
            </a:r>
          </a:p>
          <a:p>
            <a:pPr lvl="0">
              <a:buFont typeface="Calibri" panose="020F0502020204030204" pitchFamily="34" charset="0"/>
              <a:buChar char="‒"/>
            </a:pPr>
            <a:endParaRPr lang="en-US" sz="900" dirty="0">
              <a:latin typeface="+mn-lt"/>
              <a:cs typeface="Calibri" panose="020F0502020204030204" pitchFamily="34" charset="0"/>
            </a:endParaRPr>
          </a:p>
          <a:p>
            <a:pPr lvl="0">
              <a:buFont typeface="Calibri" panose="020F0502020204030204" pitchFamily="34" charset="0"/>
              <a:buChar char="‒"/>
            </a:pPr>
            <a:r>
              <a:rPr lang="en-US" sz="2800" dirty="0">
                <a:latin typeface="+mn-lt"/>
                <a:cs typeface="Calibri" panose="020F0502020204030204" pitchFamily="34" charset="0"/>
              </a:rPr>
              <a:t>50% of the insurance in force, up to maximum of $25,000</a:t>
            </a:r>
          </a:p>
          <a:p>
            <a:pPr lvl="0">
              <a:buFont typeface="Calibri" panose="020F0502020204030204" pitchFamily="34" charset="0"/>
              <a:buChar char="‒"/>
            </a:pPr>
            <a:endParaRPr lang="en-US" sz="900" dirty="0">
              <a:latin typeface="+mn-lt"/>
              <a:cs typeface="Calibri" panose="020F0502020204030204" pitchFamily="34" charset="0"/>
            </a:endParaRPr>
          </a:p>
          <a:p>
            <a:pPr lvl="0">
              <a:buFont typeface="Calibri" panose="020F0502020204030204" pitchFamily="34" charset="0"/>
              <a:buChar char="‒"/>
            </a:pPr>
            <a:r>
              <a:rPr lang="en-US" sz="2800" dirty="0">
                <a:latin typeface="+mn-lt"/>
                <a:cs typeface="Calibri" panose="020F0502020204030204" pitchFamily="34" charset="0"/>
              </a:rPr>
              <a:t>Application is made through the CSSB</a:t>
            </a:r>
          </a:p>
          <a:p>
            <a:pPr>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69F5AE-F464-A500-E979-BBB1FCC982B8}"/>
              </a:ext>
            </a:extLst>
          </p:cNvPr>
          <p:cNvSpPr>
            <a:spLocks noGrp="1"/>
          </p:cNvSpPr>
          <p:nvPr>
            <p:ph idx="1"/>
          </p:nvPr>
        </p:nvSpPr>
        <p:spPr>
          <a:xfrm>
            <a:off x="679174" y="2834587"/>
            <a:ext cx="10515600" cy="3961858"/>
          </a:xfrm>
        </p:spPr>
        <p:txBody>
          <a:bodyPr anchor="t">
            <a:normAutofit/>
          </a:bodyPr>
          <a:lstStyle/>
          <a:p>
            <a:pPr algn="ctr"/>
            <a:r>
              <a:rPr lang="en-US" sz="4400" b="1" dirty="0">
                <a:solidFill>
                  <a:schemeClr val="tx2"/>
                </a:solidFill>
                <a:latin typeface="+mj-lt"/>
                <a:cs typeface="Calibri" panose="020F0502020204030204" pitchFamily="34" charset="0"/>
              </a:rPr>
              <a:t>CSSB ONLINE SERVICES</a:t>
            </a:r>
            <a:endParaRPr lang="en-CA" sz="4400" b="1" dirty="0">
              <a:solidFill>
                <a:schemeClr val="tx2"/>
              </a:solidFill>
              <a:latin typeface="+mj-lt"/>
              <a:cs typeface="Calibri" panose="020F0502020204030204" pitchFamily="34" charset="0"/>
            </a:endParaRPr>
          </a:p>
        </p:txBody>
      </p:sp>
      <p:sp>
        <p:nvSpPr>
          <p:cNvPr id="7" name="TextBox 6">
            <a:extLst>
              <a:ext uri="{FF2B5EF4-FFF2-40B4-BE49-F238E27FC236}">
                <a16:creationId xmlns:a16="http://schemas.microsoft.com/office/drawing/2014/main" id="{A84CF699-42B0-0DBA-D926-AA53049F6CF6}"/>
              </a:ext>
            </a:extLst>
          </p:cNvPr>
          <p:cNvSpPr txBox="1"/>
          <p:nvPr/>
        </p:nvSpPr>
        <p:spPr>
          <a:xfrm>
            <a:off x="66174" y="6488668"/>
            <a:ext cx="487279" cy="307777"/>
          </a:xfrm>
          <a:prstGeom prst="rect">
            <a:avLst/>
          </a:prstGeom>
          <a:noFill/>
        </p:spPr>
        <p:txBody>
          <a:bodyPr wrap="square">
            <a:spAutoFit/>
          </a:bodyPr>
          <a:lstStyle/>
          <a:p>
            <a:fld id="{58D6A472-03BF-41EA-BE50-B93F0B8C0F84}" type="slidenum">
              <a:rPr lang="en-GB" altLang="en-US" sz="1400" smtClean="0">
                <a:latin typeface="Calibri" panose="020F0502020204030204" pitchFamily="34" charset="0"/>
                <a:cs typeface="Calibri" panose="020F0502020204030204" pitchFamily="34" charset="0"/>
              </a:rPr>
              <a:pPr/>
              <a:t>52</a:t>
            </a:fld>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1569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0" y="-204318"/>
            <a:ext cx="8631889" cy="1276896"/>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r>
              <a:rPr lang="en-US" altLang="en-US" b="0" dirty="0">
                <a:latin typeface="+mj-lt"/>
                <a:cs typeface="Calibri" panose="020F0502020204030204" pitchFamily="34" charset="0"/>
              </a:rPr>
              <a:t> </a:t>
            </a:r>
            <a:r>
              <a:rPr lang="en-US" altLang="en-US" sz="3600" b="1" dirty="0">
                <a:latin typeface="+mj-lt"/>
                <a:cs typeface="Calibri" panose="020F0502020204030204" pitchFamily="34" charset="0"/>
              </a:rPr>
              <a:t>cssb.mb.ca</a:t>
            </a:r>
            <a:endParaRPr lang="en-US" altLang="en-US" b="1" dirty="0">
              <a:latin typeface="+mj-lt"/>
              <a:cs typeface="Calibri" panose="020F0502020204030204" pitchFamily="34" charset="0"/>
            </a:endParaRPr>
          </a:p>
        </p:txBody>
      </p:sp>
      <p:cxnSp>
        <p:nvCxnSpPr>
          <p:cNvPr id="19" name="Straight Arrow Connector 18">
            <a:extLst>
              <a:ext uri="{FF2B5EF4-FFF2-40B4-BE49-F238E27FC236}">
                <a16:creationId xmlns:a16="http://schemas.microsoft.com/office/drawing/2014/main" id="{26B2ED50-FF7E-C923-60F1-80BDFB0AE5B0}"/>
              </a:ext>
            </a:extLst>
          </p:cNvPr>
          <p:cNvCxnSpPr>
            <a:cxnSpLocks/>
          </p:cNvCxnSpPr>
          <p:nvPr/>
        </p:nvCxnSpPr>
        <p:spPr bwMode="auto">
          <a:xfrm flipH="1">
            <a:off x="7671752" y="5127241"/>
            <a:ext cx="1129348" cy="0"/>
          </a:xfrm>
          <a:prstGeom prst="straightConnector1">
            <a:avLst/>
          </a:prstGeom>
          <a:ln w="57150">
            <a:solidFill>
              <a:schemeClr val="accent2"/>
            </a:solidFill>
            <a:headEnd type="none" w="med" len="med"/>
            <a:tailEnd type="triangle"/>
          </a:ln>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AC4E8D5D-2F58-42F3-FC4C-50F987857347}"/>
              </a:ext>
            </a:extLst>
          </p:cNvPr>
          <p:cNvPicPr>
            <a:picLocks noChangeAspect="1"/>
          </p:cNvPicPr>
          <p:nvPr/>
        </p:nvPicPr>
        <p:blipFill>
          <a:blip r:embed="rId3"/>
          <a:stretch>
            <a:fillRect/>
          </a:stretch>
        </p:blipFill>
        <p:spPr>
          <a:xfrm>
            <a:off x="146304" y="1150058"/>
            <a:ext cx="11217832" cy="1276896"/>
          </a:xfrm>
          <a:prstGeom prst="rect">
            <a:avLst/>
          </a:prstGeom>
        </p:spPr>
      </p:pic>
      <p:sp>
        <p:nvSpPr>
          <p:cNvPr id="7" name="Oval 6">
            <a:extLst>
              <a:ext uri="{FF2B5EF4-FFF2-40B4-BE49-F238E27FC236}">
                <a16:creationId xmlns:a16="http://schemas.microsoft.com/office/drawing/2014/main" id="{14B616D3-C49A-FCF6-3AD9-FD128477ED77}"/>
              </a:ext>
            </a:extLst>
          </p:cNvPr>
          <p:cNvSpPr/>
          <p:nvPr/>
        </p:nvSpPr>
        <p:spPr bwMode="auto">
          <a:xfrm>
            <a:off x="8631889" y="1767977"/>
            <a:ext cx="1981200" cy="685800"/>
          </a:xfrm>
          <a:prstGeom prst="ellipse">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dirty="0">
              <a:latin typeface="Calibri" panose="020F0502020204030204" pitchFamily="34" charset="0"/>
            </a:endParaRPr>
          </a:p>
        </p:txBody>
      </p:sp>
      <p:pic>
        <p:nvPicPr>
          <p:cNvPr id="15" name="Picture 14">
            <a:extLst>
              <a:ext uri="{FF2B5EF4-FFF2-40B4-BE49-F238E27FC236}">
                <a16:creationId xmlns:a16="http://schemas.microsoft.com/office/drawing/2014/main" id="{0796095C-51BF-2D7F-E19C-0D7794D8EFCC}"/>
              </a:ext>
            </a:extLst>
          </p:cNvPr>
          <p:cNvPicPr>
            <a:picLocks noChangeAspect="1"/>
          </p:cNvPicPr>
          <p:nvPr/>
        </p:nvPicPr>
        <p:blipFill>
          <a:blip r:embed="rId4"/>
          <a:stretch>
            <a:fillRect/>
          </a:stretch>
        </p:blipFill>
        <p:spPr>
          <a:xfrm>
            <a:off x="3838687" y="2608265"/>
            <a:ext cx="3833065" cy="3443137"/>
          </a:xfrm>
          <a:prstGeom prst="rect">
            <a:avLst/>
          </a:prstGeom>
        </p:spPr>
      </p:pic>
      <p:sp>
        <p:nvSpPr>
          <p:cNvPr id="10" name="Oval 9">
            <a:extLst>
              <a:ext uri="{FF2B5EF4-FFF2-40B4-BE49-F238E27FC236}">
                <a16:creationId xmlns:a16="http://schemas.microsoft.com/office/drawing/2014/main" id="{39293E78-BDA5-001D-D291-43072C3BEA7F}"/>
              </a:ext>
            </a:extLst>
          </p:cNvPr>
          <p:cNvSpPr/>
          <p:nvPr/>
        </p:nvSpPr>
        <p:spPr bwMode="auto">
          <a:xfrm>
            <a:off x="5062118" y="5653183"/>
            <a:ext cx="965607" cy="308706"/>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dirty="0">
              <a:latin typeface="Calibri" panose="020F0502020204030204" pitchFamily="34" charset="0"/>
            </a:endParaRPr>
          </a:p>
        </p:txBody>
      </p:sp>
    </p:spTree>
    <p:extLst>
      <p:ext uri="{BB962C8B-B14F-4D97-AF65-F5344CB8AC3E}">
        <p14:creationId xmlns:p14="http://schemas.microsoft.com/office/powerpoint/2010/main" val="3360557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5" y="81169"/>
            <a:ext cx="9087678" cy="1023731"/>
          </a:xfrm>
        </p:spPr>
        <p:txBody>
          <a:bodyPr>
            <a:normAutofit/>
          </a:bodyPr>
          <a:lstStyle/>
          <a:p>
            <a:r>
              <a:rPr lang="en-US" sz="3600" b="1" dirty="0">
                <a:latin typeface="+mj-lt"/>
                <a:cs typeface="Calibri" panose="020F0502020204030204" pitchFamily="34" charset="0"/>
              </a:rPr>
              <a:t>Online Services Pension Estimate</a:t>
            </a:r>
          </a:p>
        </p:txBody>
      </p:sp>
      <p:pic>
        <p:nvPicPr>
          <p:cNvPr id="7" name="Content Placeholder 6">
            <a:extLst>
              <a:ext uri="{FF2B5EF4-FFF2-40B4-BE49-F238E27FC236}">
                <a16:creationId xmlns:a16="http://schemas.microsoft.com/office/drawing/2014/main" id="{85FBC086-57F8-6036-B0F0-BF4F458723CF}"/>
              </a:ext>
            </a:extLst>
          </p:cNvPr>
          <p:cNvPicPr>
            <a:picLocks noGrp="1" noChangeAspect="1"/>
          </p:cNvPicPr>
          <p:nvPr>
            <p:ph idx="1"/>
          </p:nvPr>
        </p:nvPicPr>
        <p:blipFill>
          <a:blip r:embed="rId3"/>
          <a:stretch>
            <a:fillRect/>
          </a:stretch>
        </p:blipFill>
        <p:spPr>
          <a:xfrm>
            <a:off x="4419600" y="1104900"/>
            <a:ext cx="2743200" cy="5181600"/>
          </a:xfrm>
        </p:spPr>
      </p:pic>
      <p:sp>
        <p:nvSpPr>
          <p:cNvPr id="8" name="Left Arrow 7">
            <a:extLst>
              <a:ext uri="{FF2B5EF4-FFF2-40B4-BE49-F238E27FC236}">
                <a16:creationId xmlns:a16="http://schemas.microsoft.com/office/drawing/2014/main" id="{64C139C8-09C7-3300-F42B-71CD50122231}"/>
              </a:ext>
            </a:extLst>
          </p:cNvPr>
          <p:cNvSpPr/>
          <p:nvPr/>
        </p:nvSpPr>
        <p:spPr>
          <a:xfrm>
            <a:off x="6096000" y="2984017"/>
            <a:ext cx="1351722" cy="653704"/>
          </a:xfrm>
          <a:prstGeom prst="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6041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9391" y="-69574"/>
            <a:ext cx="8819322" cy="957470"/>
          </a:xfrm>
        </p:spPr>
        <p:txBody>
          <a:bodyPr>
            <a:normAutofit/>
          </a:bodyPr>
          <a:lstStyle/>
          <a:p>
            <a:r>
              <a:rPr lang="en-US" sz="3600" b="1" dirty="0">
                <a:latin typeface="+mj-lt"/>
                <a:cs typeface="Calibri" panose="020F0502020204030204" pitchFamily="34" charset="0"/>
              </a:rPr>
              <a:t>Online Services Pension Estimate</a:t>
            </a:r>
            <a:endParaRPr lang="en-US" sz="3600" b="0" dirty="0">
              <a:latin typeface="+mj-lt"/>
              <a:cs typeface="Calibri" panose="020F050202020403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17370" y="788506"/>
            <a:ext cx="7514790" cy="503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2031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5879"/>
            <a:ext cx="8686800" cy="862642"/>
          </a:xfrm>
        </p:spPr>
        <p:txBody>
          <a:bodyPr>
            <a:normAutofit/>
          </a:bodyPr>
          <a:lstStyle/>
          <a:p>
            <a:r>
              <a:rPr lang="en-US" sz="3600" b="1" dirty="0">
                <a:latin typeface="+mj-lt"/>
                <a:cs typeface="Calibri" panose="020F0502020204030204" pitchFamily="34" charset="0"/>
              </a:rPr>
              <a:t>Online Services Pension Estimate</a:t>
            </a:r>
            <a:endParaRPr lang="en-US" sz="3600" b="0" dirty="0">
              <a:solidFill>
                <a:srgbClr val="002060"/>
              </a:solidFill>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2D4E59BA-3CD3-7BB8-B9A4-B20EF425E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453089" y="949587"/>
            <a:ext cx="8963775" cy="495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Oval 6">
            <a:extLst>
              <a:ext uri="{FF2B5EF4-FFF2-40B4-BE49-F238E27FC236}">
                <a16:creationId xmlns:a16="http://schemas.microsoft.com/office/drawing/2014/main" id="{F26FD58E-F5AD-5E54-1A12-049D1CB406DC}"/>
              </a:ext>
            </a:extLst>
          </p:cNvPr>
          <p:cNvSpPr/>
          <p:nvPr/>
        </p:nvSpPr>
        <p:spPr bwMode="auto">
          <a:xfrm>
            <a:off x="1379938" y="5274260"/>
            <a:ext cx="1480306" cy="742494"/>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dirty="0">
              <a:latin typeface="Arial" pitchFamily="34" charset="0"/>
            </a:endParaRPr>
          </a:p>
        </p:txBody>
      </p:sp>
      <p:sp>
        <p:nvSpPr>
          <p:cNvPr id="9" name="Rectangle 8">
            <a:extLst>
              <a:ext uri="{FF2B5EF4-FFF2-40B4-BE49-F238E27FC236}">
                <a16:creationId xmlns:a16="http://schemas.microsoft.com/office/drawing/2014/main" id="{163C8A5B-1303-2960-A09F-2685E1CCA5DE}"/>
              </a:ext>
            </a:extLst>
          </p:cNvPr>
          <p:cNvSpPr/>
          <p:nvPr/>
        </p:nvSpPr>
        <p:spPr bwMode="auto">
          <a:xfrm>
            <a:off x="3426599" y="4645152"/>
            <a:ext cx="4876800" cy="685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dirty="0">
              <a:latin typeface="Arial" pitchFamily="34" charset="0"/>
            </a:endParaRPr>
          </a:p>
        </p:txBody>
      </p:sp>
    </p:spTree>
    <p:extLst>
      <p:ext uri="{BB962C8B-B14F-4D97-AF65-F5344CB8AC3E}">
        <p14:creationId xmlns:p14="http://schemas.microsoft.com/office/powerpoint/2010/main" val="485108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69F5AE-F464-A500-E979-BBB1FCC982B8}"/>
              </a:ext>
            </a:extLst>
          </p:cNvPr>
          <p:cNvSpPr>
            <a:spLocks noGrp="1"/>
          </p:cNvSpPr>
          <p:nvPr>
            <p:ph idx="1"/>
          </p:nvPr>
        </p:nvSpPr>
        <p:spPr>
          <a:xfrm>
            <a:off x="768626" y="2834587"/>
            <a:ext cx="10515600" cy="3961858"/>
          </a:xfrm>
        </p:spPr>
        <p:txBody>
          <a:bodyPr anchor="t">
            <a:normAutofit/>
          </a:bodyPr>
          <a:lstStyle/>
          <a:p>
            <a:pPr algn="ctr"/>
            <a:r>
              <a:rPr lang="en-US" sz="4400" b="1" dirty="0">
                <a:solidFill>
                  <a:schemeClr val="tx2"/>
                </a:solidFill>
                <a:latin typeface="+mj-lt"/>
                <a:cs typeface="Calibri" panose="020F0502020204030204" pitchFamily="34" charset="0"/>
              </a:rPr>
              <a:t>ARE YOU READY TO RETIRE?</a:t>
            </a:r>
            <a:endParaRPr lang="en-CA" sz="4400" b="1" dirty="0">
              <a:solidFill>
                <a:schemeClr val="tx2"/>
              </a:solidFill>
              <a:latin typeface="+mj-lt"/>
              <a:cs typeface="Calibri" panose="020F0502020204030204" pitchFamily="34" charset="0"/>
            </a:endParaRPr>
          </a:p>
        </p:txBody>
      </p:sp>
      <p:sp>
        <p:nvSpPr>
          <p:cNvPr id="7" name="TextBox 6">
            <a:extLst>
              <a:ext uri="{FF2B5EF4-FFF2-40B4-BE49-F238E27FC236}">
                <a16:creationId xmlns:a16="http://schemas.microsoft.com/office/drawing/2014/main" id="{FD7E7661-8D17-38A6-6C77-49159BEA3AED}"/>
              </a:ext>
            </a:extLst>
          </p:cNvPr>
          <p:cNvSpPr txBox="1"/>
          <p:nvPr/>
        </p:nvSpPr>
        <p:spPr>
          <a:xfrm>
            <a:off x="0" y="6488668"/>
            <a:ext cx="471236" cy="307777"/>
          </a:xfrm>
          <a:prstGeom prst="rect">
            <a:avLst/>
          </a:prstGeom>
          <a:noFill/>
        </p:spPr>
        <p:txBody>
          <a:bodyPr wrap="square">
            <a:spAutoFit/>
          </a:bodyPr>
          <a:lstStyle/>
          <a:p>
            <a:fld id="{58D6A472-03BF-41EA-BE50-B93F0B8C0F84}" type="slidenum">
              <a:rPr lang="en-GB" altLang="en-US" sz="1400" smtClean="0">
                <a:latin typeface="Calibri" panose="020F0502020204030204" pitchFamily="34" charset="0"/>
                <a:cs typeface="Calibri" panose="020F0502020204030204" pitchFamily="34" charset="0"/>
              </a:rPr>
              <a:pPr/>
              <a:t>57</a:t>
            </a:fld>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9779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C650-DA0E-AE43-4FF5-256FF8E9B5FA}"/>
              </a:ext>
            </a:extLst>
          </p:cNvPr>
          <p:cNvSpPr>
            <a:spLocks noGrp="1"/>
          </p:cNvSpPr>
          <p:nvPr>
            <p:ph type="title"/>
          </p:nvPr>
        </p:nvSpPr>
        <p:spPr>
          <a:xfrm>
            <a:off x="202095" y="104362"/>
            <a:ext cx="8686800" cy="1066800"/>
          </a:xfrm>
        </p:spPr>
        <p:txBody>
          <a:bodyPr>
            <a:normAutofit/>
          </a:bodyPr>
          <a:lstStyle/>
          <a:p>
            <a:r>
              <a:rPr lang="en-US" sz="3600" b="1" dirty="0">
                <a:latin typeface="+mj-lt"/>
                <a:cs typeface="Calibri" panose="020F0502020204030204" pitchFamily="34" charset="0"/>
              </a:rPr>
              <a:t>Key Decisions</a:t>
            </a:r>
            <a:endParaRPr lang="en-CA" sz="3600" b="1" dirty="0">
              <a:latin typeface="+mj-lt"/>
              <a:cs typeface="Calibri" panose="020F0502020204030204" pitchFamily="34" charset="0"/>
            </a:endParaRPr>
          </a:p>
        </p:txBody>
      </p:sp>
      <p:sp>
        <p:nvSpPr>
          <p:cNvPr id="3" name="Content Placeholder 2">
            <a:extLst>
              <a:ext uri="{FF2B5EF4-FFF2-40B4-BE49-F238E27FC236}">
                <a16:creationId xmlns:a16="http://schemas.microsoft.com/office/drawing/2014/main" id="{3993D8B7-2304-F21D-963B-94E37CC0507F}"/>
              </a:ext>
            </a:extLst>
          </p:cNvPr>
          <p:cNvSpPr>
            <a:spLocks noGrp="1"/>
          </p:cNvSpPr>
          <p:nvPr>
            <p:ph idx="1"/>
          </p:nvPr>
        </p:nvSpPr>
        <p:spPr>
          <a:xfrm>
            <a:off x="909430" y="1391478"/>
            <a:ext cx="8686800" cy="4953000"/>
          </a:xfrm>
        </p:spPr>
        <p:txBody>
          <a:bodyPr>
            <a:normAutofit/>
          </a:bodyPr>
          <a:lstStyle/>
          <a:p>
            <a:pPr>
              <a:buFont typeface="Calibri" panose="020F0502020204030204" pitchFamily="34" charset="0"/>
              <a:buChar char="‒"/>
            </a:pPr>
            <a:r>
              <a:rPr lang="en-US" sz="2400" b="0" dirty="0">
                <a:latin typeface="+mn-lt"/>
                <a:cs typeface="Calibri" panose="020F0502020204030204" pitchFamily="34" charset="0"/>
              </a:rPr>
              <a:t> </a:t>
            </a:r>
            <a:r>
              <a:rPr lang="en-US" sz="2400" dirty="0">
                <a:latin typeface="+mn-lt"/>
                <a:cs typeface="Calibri" panose="020F0502020204030204" pitchFamily="34" charset="0"/>
              </a:rPr>
              <a:t>Determine your retirement date</a:t>
            </a:r>
          </a:p>
          <a:p>
            <a:pPr>
              <a:buFont typeface="Calibri" panose="020F0502020204030204" pitchFamily="34" charset="0"/>
              <a:buChar char="‒"/>
            </a:pPr>
            <a:r>
              <a:rPr lang="en-US" sz="2400" dirty="0">
                <a:latin typeface="+mn-lt"/>
                <a:cs typeface="Calibri" panose="020F0502020204030204" pitchFamily="34" charset="0"/>
              </a:rPr>
              <a:t> Ways to increase your pension</a:t>
            </a:r>
          </a:p>
          <a:p>
            <a:pPr lvl="1"/>
            <a:r>
              <a:rPr lang="en-US" sz="2400" dirty="0">
                <a:latin typeface="+mn-lt"/>
                <a:cs typeface="Calibri" panose="020F0502020204030204" pitchFamily="34" charset="0"/>
              </a:rPr>
              <a:t> banking vacation days</a:t>
            </a:r>
          </a:p>
          <a:p>
            <a:pPr lvl="1"/>
            <a:r>
              <a:rPr lang="en-US" sz="2400" dirty="0">
                <a:latin typeface="+mn-lt"/>
                <a:cs typeface="Calibri" panose="020F0502020204030204" pitchFamily="34" charset="0"/>
              </a:rPr>
              <a:t> service purchase</a:t>
            </a:r>
          </a:p>
          <a:p>
            <a:pPr>
              <a:buFont typeface="Calibri" panose="020F0502020204030204" pitchFamily="34" charset="0"/>
              <a:buChar char="‒"/>
            </a:pPr>
            <a:r>
              <a:rPr lang="en-US" sz="2400" dirty="0">
                <a:latin typeface="+mn-lt"/>
                <a:cs typeface="Calibri" panose="020F0502020204030204" pitchFamily="34" charset="0"/>
              </a:rPr>
              <a:t> Select a pension option</a:t>
            </a:r>
          </a:p>
          <a:p>
            <a:pPr>
              <a:buFont typeface="Calibri" panose="020F0502020204030204" pitchFamily="34" charset="0"/>
              <a:buChar char="‒"/>
            </a:pPr>
            <a:r>
              <a:rPr lang="en-US" sz="2400" dirty="0">
                <a:latin typeface="+mn-lt"/>
                <a:cs typeface="Calibri" panose="020F0502020204030204" pitchFamily="34" charset="0"/>
              </a:rPr>
              <a:t> Consider integration option </a:t>
            </a:r>
          </a:p>
          <a:p>
            <a:pPr>
              <a:buFont typeface="Calibri" panose="020F0502020204030204" pitchFamily="34" charset="0"/>
              <a:buChar char="‒"/>
            </a:pPr>
            <a:r>
              <a:rPr lang="en-US" sz="2400" dirty="0">
                <a:latin typeface="+mn-lt"/>
                <a:cs typeface="Calibri" panose="020F0502020204030204" pitchFamily="34" charset="0"/>
              </a:rPr>
              <a:t> Continue or convert your life insurance </a:t>
            </a:r>
          </a:p>
          <a:p>
            <a:pPr>
              <a:buFont typeface="Calibri" panose="020F0502020204030204" pitchFamily="34" charset="0"/>
              <a:buChar char="‒"/>
            </a:pPr>
            <a:r>
              <a:rPr lang="en-US" sz="2400" dirty="0">
                <a:latin typeface="+mn-lt"/>
                <a:cs typeface="Calibri" panose="020F0502020204030204" pitchFamily="34" charset="0"/>
              </a:rPr>
              <a:t> Retiree extended health insurance</a:t>
            </a:r>
          </a:p>
          <a:p>
            <a:pPr marL="457200" lvl="1" indent="0">
              <a:buNone/>
            </a:pPr>
            <a:endParaRPr lang="en-US" sz="1400" dirty="0">
              <a:latin typeface="+mn-lt"/>
              <a:cs typeface="Calibri" panose="020F0502020204030204" pitchFamily="34" charset="0"/>
            </a:endParaRPr>
          </a:p>
          <a:p>
            <a:pPr marL="57150" algn="ctr"/>
            <a:endParaRPr lang="en-US" sz="1400" dirty="0">
              <a:latin typeface="+mn-lt"/>
              <a:cs typeface="Calibri" panose="020F0502020204030204" pitchFamily="34" charset="0"/>
            </a:endParaRPr>
          </a:p>
          <a:p>
            <a:pPr lvl="1">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q"/>
            </a:pPr>
            <a:endParaRPr lang="en-CA" dirty="0"/>
          </a:p>
        </p:txBody>
      </p:sp>
      <p:sp>
        <p:nvSpPr>
          <p:cNvPr id="4" name="Rectangle 3">
            <a:extLst>
              <a:ext uri="{FF2B5EF4-FFF2-40B4-BE49-F238E27FC236}">
                <a16:creationId xmlns:a16="http://schemas.microsoft.com/office/drawing/2014/main" id="{6B8605F8-4132-283C-75F8-85B28B97F4B1}"/>
              </a:ext>
            </a:extLst>
          </p:cNvPr>
          <p:cNvSpPr/>
          <p:nvPr/>
        </p:nvSpPr>
        <p:spPr>
          <a:xfrm>
            <a:off x="7356614" y="2017645"/>
            <a:ext cx="3925956" cy="2236303"/>
          </a:xfrm>
          <a:prstGeom prst="rect">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ctr"/>
            <a:r>
              <a:rPr lang="en-US" sz="2000" dirty="0">
                <a:solidFill>
                  <a:schemeClr val="tx2"/>
                </a:solidFill>
                <a:latin typeface="+mn-lt"/>
                <a:cs typeface="Calibri" panose="020F0502020204030204" pitchFamily="34" charset="0"/>
              </a:rPr>
              <a:t>You can contact Member Services for pension estimate(s) and forms. </a:t>
            </a:r>
          </a:p>
          <a:p>
            <a:pPr marL="57150" algn="ctr"/>
            <a:endParaRPr lang="en-US" sz="2000" dirty="0">
              <a:solidFill>
                <a:schemeClr val="tx2"/>
              </a:solidFill>
              <a:latin typeface="+mn-lt"/>
              <a:cs typeface="Calibri" panose="020F0502020204030204" pitchFamily="34" charset="0"/>
            </a:endParaRPr>
          </a:p>
          <a:p>
            <a:pPr marL="57150" algn="ctr"/>
            <a:r>
              <a:rPr lang="en-US" sz="2000" dirty="0">
                <a:solidFill>
                  <a:schemeClr val="tx2"/>
                </a:solidFill>
                <a:latin typeface="+mn-lt"/>
                <a:cs typeface="Calibri" panose="020F0502020204030204" pitchFamily="34" charset="0"/>
              </a:rPr>
              <a:t>We also provide meetings by phone, virtual or in-person.</a:t>
            </a:r>
          </a:p>
        </p:txBody>
      </p:sp>
    </p:spTree>
    <p:extLst>
      <p:ext uri="{BB962C8B-B14F-4D97-AF65-F5344CB8AC3E}">
        <p14:creationId xmlns:p14="http://schemas.microsoft.com/office/powerpoint/2010/main" val="2611551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2674-2960-3255-0FD9-22C56DE24A3E}"/>
              </a:ext>
            </a:extLst>
          </p:cNvPr>
          <p:cNvSpPr>
            <a:spLocks noGrp="1"/>
          </p:cNvSpPr>
          <p:nvPr>
            <p:ph type="title"/>
          </p:nvPr>
        </p:nvSpPr>
        <p:spPr>
          <a:xfrm>
            <a:off x="194807" y="156901"/>
            <a:ext cx="10515600" cy="1073381"/>
          </a:xfrm>
        </p:spPr>
        <p:txBody>
          <a:bodyPr>
            <a:normAutofit/>
          </a:bodyPr>
          <a:lstStyle/>
          <a:p>
            <a:r>
              <a:rPr lang="en-US" sz="3600" b="1" dirty="0">
                <a:latin typeface="+mj-lt"/>
                <a:cs typeface="Calibri" panose="020F0502020204030204" pitchFamily="34" charset="0"/>
              </a:rPr>
              <a:t>Retirement Forms</a:t>
            </a:r>
            <a:endParaRPr lang="en-CA" sz="3600" b="1" dirty="0">
              <a:latin typeface="+mj-lt"/>
              <a:cs typeface="Calibri" panose="020F0502020204030204" pitchFamily="34" charset="0"/>
            </a:endParaRPr>
          </a:p>
        </p:txBody>
      </p:sp>
      <p:sp>
        <p:nvSpPr>
          <p:cNvPr id="3" name="Content Placeholder 2">
            <a:extLst>
              <a:ext uri="{FF2B5EF4-FFF2-40B4-BE49-F238E27FC236}">
                <a16:creationId xmlns:a16="http://schemas.microsoft.com/office/drawing/2014/main" id="{894590D5-3254-32EE-D89B-E8F7162C0E3B}"/>
              </a:ext>
            </a:extLst>
          </p:cNvPr>
          <p:cNvSpPr>
            <a:spLocks noGrp="1"/>
          </p:cNvSpPr>
          <p:nvPr>
            <p:ph idx="1"/>
          </p:nvPr>
        </p:nvSpPr>
        <p:spPr>
          <a:xfrm>
            <a:off x="914400" y="1401418"/>
            <a:ext cx="10356574" cy="4648200"/>
          </a:xfrm>
        </p:spPr>
        <p:txBody>
          <a:bodyPr/>
          <a:lstStyle/>
          <a:p>
            <a:pPr>
              <a:buFont typeface="Calibri" panose="020F0502020204030204" pitchFamily="34" charset="0"/>
              <a:buChar char="‒"/>
            </a:pPr>
            <a:r>
              <a:rPr lang="en-US" sz="2400" dirty="0">
                <a:latin typeface="+mn-lt"/>
                <a:cs typeface="Calibri" panose="020F0502020204030204" pitchFamily="34" charset="0"/>
              </a:rPr>
              <a:t>If you want your pension to start, you must submit your completed retirement forms to our office </a:t>
            </a:r>
            <a:r>
              <a:rPr lang="en-US" sz="2400" b="1" dirty="0">
                <a:latin typeface="+mn-lt"/>
                <a:cs typeface="Calibri" panose="020F0502020204030204" pitchFamily="34" charset="0"/>
              </a:rPr>
              <a:t>PRIOR</a:t>
            </a:r>
            <a:r>
              <a:rPr lang="en-US" sz="2400" dirty="0">
                <a:latin typeface="+mn-lt"/>
                <a:cs typeface="Calibri" panose="020F0502020204030204" pitchFamily="34" charset="0"/>
              </a:rPr>
              <a:t> to your retirement date (4-6 weeks in advance)</a:t>
            </a:r>
          </a:p>
          <a:p>
            <a:pPr lvl="1">
              <a:buFont typeface="Calibri" panose="020F0502020204030204" pitchFamily="34" charset="0"/>
              <a:buChar char="‒"/>
            </a:pPr>
            <a:endParaRPr lang="en-US" sz="1200" dirty="0">
              <a:latin typeface="+mn-lt"/>
              <a:cs typeface="Calibri" panose="020F0502020204030204" pitchFamily="34" charset="0"/>
            </a:endParaRPr>
          </a:p>
          <a:p>
            <a:pPr>
              <a:buFont typeface="Calibri" panose="020F0502020204030204" pitchFamily="34" charset="0"/>
              <a:buChar char="‒"/>
            </a:pPr>
            <a:r>
              <a:rPr lang="en-CA" sz="2400" dirty="0">
                <a:latin typeface="+mn-lt"/>
                <a:cs typeface="Calibri" panose="020F0502020204030204" pitchFamily="34" charset="0"/>
              </a:rPr>
              <a:t>You will receive confirmation letters before your pension commences</a:t>
            </a:r>
          </a:p>
          <a:p>
            <a:pPr>
              <a:buFont typeface="Calibri" panose="020F0502020204030204" pitchFamily="34" charset="0"/>
              <a:buChar char="‒"/>
            </a:pPr>
            <a:endParaRPr lang="en-CA" sz="1200" dirty="0">
              <a:latin typeface="+mn-lt"/>
              <a:cs typeface="Calibri" panose="020F0502020204030204" pitchFamily="34" charset="0"/>
            </a:endParaRPr>
          </a:p>
          <a:p>
            <a:pPr>
              <a:buFont typeface="Calibri" panose="020F0502020204030204" pitchFamily="34" charset="0"/>
              <a:buChar char="‒"/>
            </a:pPr>
            <a:r>
              <a:rPr lang="en-US" altLang="en-US" sz="2400" dirty="0">
                <a:latin typeface="+mn-lt"/>
                <a:cs typeface="Calibri" panose="020F0502020204030204" pitchFamily="34" charset="0"/>
              </a:rPr>
              <a:t>You must provide notice to your employer</a:t>
            </a:r>
          </a:p>
          <a:p>
            <a:pPr>
              <a:buFont typeface="Calibri" panose="020F0502020204030204" pitchFamily="34" charset="0"/>
              <a:buChar char="‒"/>
            </a:pPr>
            <a:endParaRPr lang="en-US" altLang="en-US" sz="1200" dirty="0">
              <a:latin typeface="+mn-lt"/>
              <a:cs typeface="Calibri" panose="020F0502020204030204" pitchFamily="34" charset="0"/>
            </a:endParaRPr>
          </a:p>
          <a:p>
            <a:pPr>
              <a:buFont typeface="Calibri" panose="020F0502020204030204" pitchFamily="34" charset="0"/>
              <a:buChar char="‒"/>
            </a:pPr>
            <a:r>
              <a:rPr lang="en-US" altLang="en-US" sz="2400" dirty="0">
                <a:latin typeface="+mn-lt"/>
                <a:cs typeface="Calibri" panose="020F0502020204030204" pitchFamily="34" charset="0"/>
              </a:rPr>
              <a:t>Your retirement date is the last day you are employed, and your pension effective date is the day after but may </a:t>
            </a:r>
            <a:r>
              <a:rPr lang="en-US" altLang="en-US" sz="2400" u="sng" dirty="0">
                <a:latin typeface="+mn-lt"/>
                <a:cs typeface="Calibri" panose="020F0502020204030204" pitchFamily="34" charset="0"/>
              </a:rPr>
              <a:t>depend on when your forms are provided to CSSB.</a:t>
            </a:r>
            <a:endParaRPr lang="en-US" altLang="en-US" sz="2400" dirty="0">
              <a:latin typeface="+mn-lt"/>
              <a:cs typeface="Calibri" panose="020F0502020204030204" pitchFamily="34" charset="0"/>
            </a:endParaRPr>
          </a:p>
          <a:p>
            <a:endParaRPr lang="en-CA" dirty="0">
              <a:latin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83644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13B6-66D5-CE19-0502-E1944305E8A9}"/>
              </a:ext>
            </a:extLst>
          </p:cNvPr>
          <p:cNvSpPr>
            <a:spLocks noGrp="1"/>
          </p:cNvSpPr>
          <p:nvPr>
            <p:ph type="title"/>
          </p:nvPr>
        </p:nvSpPr>
        <p:spPr>
          <a:xfrm>
            <a:off x="315686" y="262812"/>
            <a:ext cx="8686800" cy="838200"/>
          </a:xfrm>
        </p:spPr>
        <p:txBody>
          <a:bodyPr>
            <a:normAutofit/>
          </a:bodyPr>
          <a:lstStyle/>
          <a:p>
            <a:r>
              <a:rPr lang="en-US" sz="3600" b="1" dirty="0">
                <a:latin typeface="+mj-lt"/>
                <a:cs typeface="Calibri" panose="020F0502020204030204" pitchFamily="34" charset="0"/>
              </a:rPr>
              <a:t>Pension Depends on Earnings</a:t>
            </a:r>
            <a:endParaRPr lang="en-CA" sz="3600" b="1" dirty="0">
              <a:latin typeface="+mj-lt"/>
              <a:cs typeface="Calibri" panose="020F0502020204030204" pitchFamily="34" charset="0"/>
            </a:endParaRPr>
          </a:p>
        </p:txBody>
      </p:sp>
      <p:sp>
        <p:nvSpPr>
          <p:cNvPr id="3" name="Content Placeholder 2">
            <a:extLst>
              <a:ext uri="{FF2B5EF4-FFF2-40B4-BE49-F238E27FC236}">
                <a16:creationId xmlns:a16="http://schemas.microsoft.com/office/drawing/2014/main" id="{3B6F7523-6125-DC0E-0E89-EEB42EE6A6C1}"/>
              </a:ext>
            </a:extLst>
          </p:cNvPr>
          <p:cNvSpPr>
            <a:spLocks noGrp="1"/>
          </p:cNvSpPr>
          <p:nvPr>
            <p:ph idx="1"/>
          </p:nvPr>
        </p:nvSpPr>
        <p:spPr>
          <a:xfrm>
            <a:off x="929659" y="1237313"/>
            <a:ext cx="10332681" cy="5562600"/>
          </a:xfrm>
        </p:spPr>
        <p:txBody>
          <a:bodyPr/>
          <a:lstStyle/>
          <a:p>
            <a:pPr>
              <a:lnSpc>
                <a:spcPct val="100000"/>
              </a:lnSpc>
              <a:spcBef>
                <a:spcPts val="0"/>
              </a:spcBef>
            </a:pPr>
            <a:r>
              <a:rPr lang="en-US" sz="2000" dirty="0">
                <a:latin typeface="Univers" panose="020B0503020202020204" pitchFamily="34" charset="0"/>
                <a:cs typeface="Calibri" panose="020F0502020204030204" pitchFamily="34" charset="0"/>
              </a:rPr>
              <a:t>The pension formula uses an average of your highest five years throughout your career.</a:t>
            </a:r>
          </a:p>
          <a:p>
            <a:pPr>
              <a:lnSpc>
                <a:spcPct val="100000"/>
              </a:lnSpc>
              <a:spcBef>
                <a:spcPts val="0"/>
              </a:spcBef>
            </a:pPr>
            <a:endParaRPr lang="en-US" sz="1400" dirty="0">
              <a:latin typeface="Univers" panose="020B0503020202020204" pitchFamily="34" charset="0"/>
              <a:cs typeface="Calibri" panose="020F0502020204030204" pitchFamily="34" charset="0"/>
            </a:endParaRPr>
          </a:p>
          <a:p>
            <a:pPr>
              <a:lnSpc>
                <a:spcPct val="100000"/>
              </a:lnSpc>
              <a:spcBef>
                <a:spcPts val="0"/>
              </a:spcBef>
            </a:pPr>
            <a:r>
              <a:rPr lang="en-US" sz="2000" dirty="0">
                <a:latin typeface="Univers" panose="020B0503020202020204" pitchFamily="34" charset="0"/>
                <a:cs typeface="Calibri" panose="020F0502020204030204" pitchFamily="34" charset="0"/>
              </a:rPr>
              <a:t>The salary used to determine your average are your regular earnings as provided by your employer.</a:t>
            </a:r>
          </a:p>
          <a:p>
            <a:pPr>
              <a:spcBef>
                <a:spcPts val="0"/>
              </a:spcBef>
              <a:buFont typeface="Calibri" panose="020F0502020204030204" pitchFamily="34" charset="0"/>
              <a:buChar char="‒"/>
            </a:pPr>
            <a:endParaRPr lang="en-US" sz="1400" dirty="0">
              <a:latin typeface="Univers" panose="020B0503020202020204" pitchFamily="34" charset="0"/>
              <a:cs typeface="Calibri" panose="020F0502020204030204" pitchFamily="34" charset="0"/>
            </a:endParaRPr>
          </a:p>
          <a:p>
            <a:pPr>
              <a:spcBef>
                <a:spcPts val="0"/>
              </a:spcBef>
            </a:pPr>
            <a:r>
              <a:rPr lang="en-US" sz="2000" dirty="0">
                <a:latin typeface="Univers" panose="020B0503020202020204" pitchFamily="34" charset="0"/>
                <a:cs typeface="Calibri" panose="020F0502020204030204" pitchFamily="34" charset="0"/>
              </a:rPr>
              <a:t>Pensionable earnings include:</a:t>
            </a:r>
          </a:p>
          <a:p>
            <a:pPr lvl="1">
              <a:buFont typeface="Calibri" panose="020F0502020204030204" pitchFamily="34" charset="0"/>
              <a:buChar char="‒"/>
            </a:pPr>
            <a:r>
              <a:rPr lang="en-US" sz="2000" dirty="0">
                <a:latin typeface="Univers" panose="020B0503020202020204" pitchFamily="34" charset="0"/>
                <a:cs typeface="Calibri" panose="020F0502020204030204" pitchFamily="34" charset="0"/>
              </a:rPr>
              <a:t>retroactive salary adjustments,</a:t>
            </a:r>
          </a:p>
          <a:p>
            <a:pPr lvl="1">
              <a:buFont typeface="Calibri" panose="020F0502020204030204" pitchFamily="34" charset="0"/>
              <a:buChar char="‒"/>
            </a:pPr>
            <a:r>
              <a:rPr lang="en-US" sz="2000" dirty="0">
                <a:latin typeface="Univers" panose="020B0503020202020204" pitchFamily="34" charset="0"/>
                <a:cs typeface="Calibri" panose="020F0502020204030204" pitchFamily="34" charset="0"/>
              </a:rPr>
              <a:t>banked vacation days cashed out at retirement,</a:t>
            </a:r>
          </a:p>
          <a:p>
            <a:pPr lvl="1">
              <a:spcBef>
                <a:spcPts val="0"/>
              </a:spcBef>
              <a:buFont typeface="Calibri" panose="020F0502020204030204" pitchFamily="34" charset="0"/>
              <a:buChar char="‒"/>
            </a:pPr>
            <a:r>
              <a:rPr lang="en-US" sz="2000" dirty="0">
                <a:latin typeface="Univers" panose="020B0503020202020204" pitchFamily="34" charset="0"/>
                <a:cs typeface="Calibri" panose="020F0502020204030204" pitchFamily="34" charset="0"/>
              </a:rPr>
              <a:t>"deemed" salary while receiving disability benefits (depending on your employer).</a:t>
            </a:r>
          </a:p>
          <a:p>
            <a:pPr lvl="1">
              <a:spcBef>
                <a:spcPts val="0"/>
              </a:spcBef>
              <a:buFont typeface="Calibri" panose="020F0502020204030204" pitchFamily="34" charset="0"/>
              <a:buChar char="‒"/>
            </a:pPr>
            <a:endParaRPr lang="en-US" sz="1400" dirty="0">
              <a:latin typeface="Univers" panose="020B0503020202020204" pitchFamily="34" charset="0"/>
              <a:cs typeface="Calibri" panose="020F0502020204030204" pitchFamily="34" charset="0"/>
            </a:endParaRPr>
          </a:p>
          <a:p>
            <a:pPr>
              <a:spcBef>
                <a:spcPts val="0"/>
              </a:spcBef>
            </a:pPr>
            <a:r>
              <a:rPr lang="en-US" sz="2000" dirty="0">
                <a:latin typeface="Univers" panose="020B0503020202020204" pitchFamily="34" charset="0"/>
                <a:cs typeface="Calibri" panose="020F0502020204030204" pitchFamily="34" charset="0"/>
              </a:rPr>
              <a:t>Pensionable earnings exclude:</a:t>
            </a:r>
          </a:p>
          <a:p>
            <a:pPr lvl="1">
              <a:buFont typeface="Calibri" panose="020F0502020204030204" pitchFamily="34" charset="0"/>
              <a:buChar char="‒"/>
            </a:pPr>
            <a:r>
              <a:rPr lang="en-US" sz="2000" dirty="0">
                <a:latin typeface="Univers" panose="020B0503020202020204" pitchFamily="34" charset="0"/>
                <a:cs typeface="Calibri" panose="020F0502020204030204" pitchFamily="34" charset="0"/>
              </a:rPr>
              <a:t>earnings while working under contract</a:t>
            </a:r>
          </a:p>
          <a:p>
            <a:pPr lvl="1">
              <a:buFont typeface="Calibri" panose="020F0502020204030204" pitchFamily="34" charset="0"/>
              <a:buChar char="‒"/>
            </a:pPr>
            <a:r>
              <a:rPr lang="en-US" sz="2000" dirty="0">
                <a:latin typeface="Univers" panose="020B0503020202020204" pitchFamily="34" charset="0"/>
                <a:cs typeface="Calibri" panose="020F0502020204030204" pitchFamily="34" charset="0"/>
              </a:rPr>
              <a:t>overtime</a:t>
            </a:r>
          </a:p>
          <a:p>
            <a:pPr lvl="1">
              <a:buFont typeface="Calibri" panose="020F0502020204030204" pitchFamily="34" charset="0"/>
              <a:buChar char="‒"/>
            </a:pPr>
            <a:r>
              <a:rPr lang="en-US" sz="2000" dirty="0">
                <a:latin typeface="Univers" panose="020B0503020202020204" pitchFamily="34" charset="0"/>
                <a:cs typeface="Calibri" panose="020F0502020204030204" pitchFamily="34" charset="0"/>
              </a:rPr>
              <a:t>severance pay</a:t>
            </a:r>
            <a:endParaRPr lang="en-CA" sz="2000" dirty="0">
              <a:latin typeface="Univers" panose="020B0503020202020204" pitchFamily="34" charset="0"/>
              <a:cs typeface="Calibri" panose="020F0502020204030204" pitchFamily="34" charset="0"/>
            </a:endParaRPr>
          </a:p>
        </p:txBody>
      </p:sp>
    </p:spTree>
    <p:extLst>
      <p:ext uri="{BB962C8B-B14F-4D97-AF65-F5344CB8AC3E}">
        <p14:creationId xmlns:p14="http://schemas.microsoft.com/office/powerpoint/2010/main" val="404459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532"/>
            <a:ext cx="9220200" cy="990603"/>
          </a:xfrm>
        </p:spPr>
        <p:txBody>
          <a:bodyPr>
            <a:normAutofit/>
          </a:bodyPr>
          <a:lstStyle/>
          <a:p>
            <a:r>
              <a:rPr lang="en-US" sz="3600" b="1" dirty="0">
                <a:latin typeface="+mj-lt"/>
                <a:cs typeface="Calibri" panose="020F0502020204030204" pitchFamily="34" charset="0"/>
              </a:rPr>
              <a:t>Complete Retirement Forms Online </a:t>
            </a:r>
          </a:p>
        </p:txBody>
      </p:sp>
      <p:pic>
        <p:nvPicPr>
          <p:cNvPr id="6" name="Content Placeholder 6">
            <a:extLst>
              <a:ext uri="{FF2B5EF4-FFF2-40B4-BE49-F238E27FC236}">
                <a16:creationId xmlns:a16="http://schemas.microsoft.com/office/drawing/2014/main" id="{1F117AA6-C38E-B852-0D1D-6C4C8288FF55}"/>
              </a:ext>
            </a:extLst>
          </p:cNvPr>
          <p:cNvPicPr>
            <a:picLocks noGrp="1" noChangeAspect="1"/>
          </p:cNvPicPr>
          <p:nvPr>
            <p:ph idx="1"/>
          </p:nvPr>
        </p:nvPicPr>
        <p:blipFill>
          <a:blip r:embed="rId3"/>
          <a:stretch>
            <a:fillRect/>
          </a:stretch>
        </p:blipFill>
        <p:spPr>
          <a:xfrm>
            <a:off x="2819400" y="990600"/>
            <a:ext cx="2566798" cy="5486400"/>
          </a:xfrm>
        </p:spPr>
      </p:pic>
      <p:sp>
        <p:nvSpPr>
          <p:cNvPr id="8" name="Left Arrow 7"/>
          <p:cNvSpPr/>
          <p:nvPr/>
        </p:nvSpPr>
        <p:spPr>
          <a:xfrm>
            <a:off x="4873486" y="5649386"/>
            <a:ext cx="1222514" cy="691780"/>
          </a:xfrm>
          <a:prstGeom prst="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Box 4">
            <a:extLst>
              <a:ext uri="{FF2B5EF4-FFF2-40B4-BE49-F238E27FC236}">
                <a16:creationId xmlns:a16="http://schemas.microsoft.com/office/drawing/2014/main" id="{2A4C1AC6-CC02-DC7E-B12A-578FAAF3101C}"/>
              </a:ext>
            </a:extLst>
          </p:cNvPr>
          <p:cNvSpPr txBox="1"/>
          <p:nvPr/>
        </p:nvSpPr>
        <p:spPr>
          <a:xfrm>
            <a:off x="5900534" y="2946589"/>
            <a:ext cx="5632336" cy="1231106"/>
          </a:xfrm>
          <a:prstGeom prst="rect">
            <a:avLst/>
          </a:prstGeom>
          <a:noFill/>
          <a:ln w="28575">
            <a:solidFill>
              <a:schemeClr val="accent2"/>
            </a:solidFill>
            <a:extLst>
              <a:ext uri="{C807C97D-BFC1-408E-A445-0C87EB9F89A2}">
                <ask:lineSketchStyleProps xmlns:ask="http://schemas.microsoft.com/office/drawing/2018/sketchyshapes" sd="1219033472">
                  <a:custGeom>
                    <a:avLst/>
                    <a:gdLst>
                      <a:gd name="connsiteX0" fmla="*/ 0 w 6324600"/>
                      <a:gd name="connsiteY0" fmla="*/ 0 h 923330"/>
                      <a:gd name="connsiteX1" fmla="*/ 6324600 w 6324600"/>
                      <a:gd name="connsiteY1" fmla="*/ 0 h 923330"/>
                      <a:gd name="connsiteX2" fmla="*/ 6324600 w 6324600"/>
                      <a:gd name="connsiteY2" fmla="*/ 923330 h 923330"/>
                      <a:gd name="connsiteX3" fmla="*/ 0 w 6324600"/>
                      <a:gd name="connsiteY3" fmla="*/ 923330 h 923330"/>
                      <a:gd name="connsiteX4" fmla="*/ 0 w 632460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923330" extrusionOk="0">
                        <a:moveTo>
                          <a:pt x="0" y="0"/>
                        </a:moveTo>
                        <a:cubicBezTo>
                          <a:pt x="807658" y="118645"/>
                          <a:pt x="4604343" y="116012"/>
                          <a:pt x="6324600" y="0"/>
                        </a:cubicBezTo>
                        <a:cubicBezTo>
                          <a:pt x="6384895" y="381580"/>
                          <a:pt x="6339160" y="685430"/>
                          <a:pt x="6324600" y="923330"/>
                        </a:cubicBezTo>
                        <a:cubicBezTo>
                          <a:pt x="4006467" y="1057930"/>
                          <a:pt x="718660" y="766134"/>
                          <a:pt x="0" y="923330"/>
                        </a:cubicBezTo>
                        <a:cubicBezTo>
                          <a:pt x="-30048" y="745367"/>
                          <a:pt x="-893" y="214319"/>
                          <a:pt x="0" y="0"/>
                        </a:cubicBezTo>
                        <a:close/>
                      </a:path>
                    </a:pathLst>
                  </a:custGeom>
                  <ask:type>
                    <ask:lineSketchNone/>
                  </ask:type>
                </ask:lineSketchStyleProps>
              </a:ext>
            </a:extLst>
          </a:ln>
        </p:spPr>
        <p:txBody>
          <a:bodyPr wrap="square" tIns="91440" rIns="91440" bIns="274320" rtlCol="0" anchor="ctr" anchorCtr="0">
            <a:spAutoFit/>
          </a:bodyPr>
          <a:lstStyle/>
          <a:p>
            <a:pPr algn="ctr"/>
            <a:r>
              <a:rPr lang="en-US" sz="2800" b="1" i="1" dirty="0">
                <a:solidFill>
                  <a:schemeClr val="accent2"/>
                </a:solidFill>
                <a:cs typeface="Calibri" panose="020F0502020204030204" pitchFamily="34" charset="0"/>
              </a:rPr>
              <a:t>Applying for Retirement Online</a:t>
            </a:r>
          </a:p>
          <a:p>
            <a:pPr algn="ctr"/>
            <a:r>
              <a:rPr lang="en-US" sz="2800" b="1" dirty="0">
                <a:solidFill>
                  <a:schemeClr val="accent2"/>
                </a:solidFill>
                <a:cs typeface="Calibri" panose="020F0502020204030204" pitchFamily="34" charset="0"/>
              </a:rPr>
              <a:t>video segment available</a:t>
            </a:r>
          </a:p>
        </p:txBody>
      </p:sp>
    </p:spTree>
    <p:extLst>
      <p:ext uri="{BB962C8B-B14F-4D97-AF65-F5344CB8AC3E}">
        <p14:creationId xmlns:p14="http://schemas.microsoft.com/office/powerpoint/2010/main" val="1417717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p:blipFill>
        <p:spPr bwMode="auto">
          <a:xfrm>
            <a:off x="1752600" y="1714500"/>
            <a:ext cx="86487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itle 1"/>
          <p:cNvSpPr>
            <a:spLocks noGrp="1"/>
          </p:cNvSpPr>
          <p:nvPr>
            <p:ph type="title"/>
          </p:nvPr>
        </p:nvSpPr>
        <p:spPr>
          <a:xfrm>
            <a:off x="89452" y="0"/>
            <a:ext cx="8991600" cy="1143000"/>
          </a:xfrm>
        </p:spPr>
        <p:txBody>
          <a:bodyPr>
            <a:normAutofit/>
          </a:bodyPr>
          <a:lstStyle/>
          <a:p>
            <a:r>
              <a:rPr lang="en-US" sz="3600" b="1" dirty="0">
                <a:latin typeface="+mj-lt"/>
                <a:cs typeface="Calibri" panose="020F0502020204030204" pitchFamily="34" charset="0"/>
              </a:rPr>
              <a:t>Complete Retirement Forms Online </a:t>
            </a:r>
            <a:endParaRPr lang="en-US" sz="3600" b="0" dirty="0">
              <a:latin typeface="+mj-lt"/>
              <a:cs typeface="Calibri" panose="020F0502020204030204" pitchFamily="34" charset="0"/>
            </a:endParaRPr>
          </a:p>
        </p:txBody>
      </p:sp>
    </p:spTree>
    <p:extLst>
      <p:ext uri="{BB962C8B-B14F-4D97-AF65-F5344CB8AC3E}">
        <p14:creationId xmlns:p14="http://schemas.microsoft.com/office/powerpoint/2010/main" val="3631040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8816009" cy="914400"/>
          </a:xfrm>
        </p:spPr>
        <p:txBody>
          <a:bodyPr>
            <a:normAutofit/>
          </a:bodyPr>
          <a:lstStyle/>
          <a:p>
            <a:r>
              <a:rPr lang="en-US" sz="3600" b="1" dirty="0">
                <a:latin typeface="+mj-lt"/>
                <a:cs typeface="Calibri" panose="020F0502020204030204" pitchFamily="34" charset="0"/>
              </a:rPr>
              <a:t>Complete Retirement Forms Online </a:t>
            </a:r>
            <a:endParaRPr lang="en-US" sz="3600" b="1" dirty="0">
              <a:solidFill>
                <a:srgbClr val="002060"/>
              </a:solidFill>
              <a:latin typeface="Calibri" panose="020F0502020204030204" pitchFamily="34" charset="0"/>
              <a:cs typeface="Calibri" panose="020F0502020204030204" pitchFamily="34" charset="0"/>
            </a:endParaRP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9657" y="1600200"/>
            <a:ext cx="7667411" cy="31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094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CA79-DB22-498A-B5A4-C52B2502D287}"/>
              </a:ext>
            </a:extLst>
          </p:cNvPr>
          <p:cNvSpPr>
            <a:spLocks noGrp="1"/>
          </p:cNvSpPr>
          <p:nvPr>
            <p:ph type="title"/>
          </p:nvPr>
        </p:nvSpPr>
        <p:spPr>
          <a:xfrm>
            <a:off x="99391" y="80846"/>
            <a:ext cx="8686800" cy="914400"/>
          </a:xfrm>
        </p:spPr>
        <p:txBody>
          <a:bodyPr>
            <a:normAutofit/>
          </a:bodyPr>
          <a:lstStyle/>
          <a:p>
            <a:r>
              <a:rPr lang="en-US" sz="3600" b="1" dirty="0">
                <a:latin typeface="+mj-lt"/>
                <a:cs typeface="Calibri" panose="020F0502020204030204" pitchFamily="34" charset="0"/>
              </a:rPr>
              <a:t>Complete Retirement Forms Online </a:t>
            </a:r>
            <a:endParaRPr lang="en-CA" sz="36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D660554-17B1-7E60-97C6-5EDA8B3B1C7F}"/>
              </a:ext>
            </a:extLst>
          </p:cNvPr>
          <p:cNvSpPr>
            <a:spLocks noGrp="1"/>
          </p:cNvSpPr>
          <p:nvPr>
            <p:ph idx="1"/>
          </p:nvPr>
        </p:nvSpPr>
        <p:spPr>
          <a:xfrm>
            <a:off x="950842" y="1209261"/>
            <a:ext cx="10270435" cy="5029200"/>
          </a:xfrm>
        </p:spPr>
        <p:txBody>
          <a:bodyPr/>
          <a:lstStyle/>
          <a:p>
            <a:pPr>
              <a:lnSpc>
                <a:spcPct val="100000"/>
              </a:lnSpc>
              <a:spcBef>
                <a:spcPts val="0"/>
              </a:spcBef>
            </a:pPr>
            <a:r>
              <a:rPr lang="en-US" sz="2400" dirty="0">
                <a:latin typeface="+mn-lt"/>
                <a:cs typeface="Calibri" panose="020F0502020204030204" pitchFamily="34" charset="0"/>
              </a:rPr>
              <a:t>Additional Requirements</a:t>
            </a:r>
          </a:p>
          <a:p>
            <a:pPr>
              <a:lnSpc>
                <a:spcPct val="100000"/>
              </a:lnSpc>
              <a:spcBef>
                <a:spcPts val="0"/>
              </a:spcBef>
              <a:buFont typeface="Calibri" panose="020F0502020204030204" pitchFamily="34" charset="0"/>
              <a:buChar char="‒"/>
            </a:pPr>
            <a:r>
              <a:rPr lang="en-US" sz="2400" dirty="0">
                <a:latin typeface="+mn-lt"/>
                <a:cs typeface="Calibri" panose="020F0502020204030204" pitchFamily="34" charset="0"/>
              </a:rPr>
              <a:t>Proof of age for member and spouse/partner</a:t>
            </a:r>
          </a:p>
          <a:p>
            <a:pPr>
              <a:lnSpc>
                <a:spcPct val="100000"/>
              </a:lnSpc>
              <a:spcBef>
                <a:spcPts val="0"/>
              </a:spcBef>
              <a:buFont typeface="Calibri" panose="020F0502020204030204" pitchFamily="34" charset="0"/>
              <a:buChar char="‒"/>
            </a:pPr>
            <a:r>
              <a:rPr lang="en-US" sz="2400" dirty="0">
                <a:latin typeface="+mn-lt"/>
                <a:cs typeface="Calibri" panose="020F0502020204030204" pitchFamily="34" charset="0"/>
              </a:rPr>
              <a:t>Manitoba Pension Commission Forms (if applicable)</a:t>
            </a:r>
          </a:p>
          <a:p>
            <a:pPr lvl="1">
              <a:lnSpc>
                <a:spcPct val="100000"/>
              </a:lnSpc>
              <a:spcBef>
                <a:spcPts val="0"/>
              </a:spcBef>
            </a:pPr>
            <a:r>
              <a:rPr lang="en-US" sz="2400" i="1" dirty="0">
                <a:latin typeface="+mn-lt"/>
                <a:cs typeface="Calibri" panose="020F0502020204030204" pitchFamily="34" charset="0"/>
              </a:rPr>
              <a:t>Form 5A – Waiver of 60% Joint Survivor Pension</a:t>
            </a:r>
          </a:p>
          <a:p>
            <a:pPr lvl="1">
              <a:lnSpc>
                <a:spcPct val="100000"/>
              </a:lnSpc>
              <a:spcBef>
                <a:spcPts val="0"/>
              </a:spcBef>
            </a:pPr>
            <a:r>
              <a:rPr lang="en-US" sz="2400" i="1" dirty="0">
                <a:latin typeface="+mn-lt"/>
                <a:cs typeface="Calibri" panose="020F0502020204030204" pitchFamily="34" charset="0"/>
              </a:rPr>
              <a:t>Form 5B – Consent for Integrated Pension</a:t>
            </a:r>
          </a:p>
          <a:p>
            <a:pPr>
              <a:spcBef>
                <a:spcPts val="0"/>
              </a:spcBef>
            </a:pPr>
            <a:r>
              <a:rPr lang="en-US" sz="2400" dirty="0">
                <a:latin typeface="+mn-lt"/>
                <a:cs typeface="Calibri" panose="020F0502020204030204" pitchFamily="34" charset="0"/>
              </a:rPr>
              <a:t>		</a:t>
            </a:r>
          </a:p>
          <a:p>
            <a:pPr>
              <a:lnSpc>
                <a:spcPct val="100000"/>
              </a:lnSpc>
              <a:spcBef>
                <a:spcPts val="0"/>
              </a:spcBef>
            </a:pPr>
            <a:r>
              <a:rPr lang="en-CA" sz="2400" dirty="0">
                <a:latin typeface="+mn-lt"/>
                <a:cs typeface="Calibri" panose="020F0502020204030204" pitchFamily="34" charset="0"/>
              </a:rPr>
              <a:t>Submit your forms via</a:t>
            </a:r>
          </a:p>
          <a:p>
            <a:pPr>
              <a:lnSpc>
                <a:spcPct val="100000"/>
              </a:lnSpc>
              <a:spcBef>
                <a:spcPts val="0"/>
              </a:spcBef>
              <a:buFont typeface="Calibri" panose="020F0502020204030204" pitchFamily="34" charset="0"/>
              <a:buChar char="‒"/>
            </a:pPr>
            <a:r>
              <a:rPr lang="en-CA" sz="2400" dirty="0">
                <a:highlight>
                  <a:srgbClr val="76BCBC"/>
                </a:highlight>
                <a:latin typeface="+mn-lt"/>
                <a:cs typeface="Calibri" panose="020F0502020204030204" pitchFamily="34" charset="0"/>
              </a:rPr>
              <a:t>Online Services  </a:t>
            </a:r>
          </a:p>
          <a:p>
            <a:pPr>
              <a:lnSpc>
                <a:spcPct val="100000"/>
              </a:lnSpc>
              <a:spcBef>
                <a:spcPts val="0"/>
              </a:spcBef>
              <a:buFont typeface="Calibri" panose="020F0502020204030204" pitchFamily="34" charset="0"/>
              <a:buChar char="‒"/>
            </a:pPr>
            <a:r>
              <a:rPr lang="en-CA" sz="2400" dirty="0">
                <a:latin typeface="+mn-lt"/>
                <a:cs typeface="Calibri" panose="020F0502020204030204" pitchFamily="34" charset="0"/>
              </a:rPr>
              <a:t>Fax </a:t>
            </a:r>
          </a:p>
          <a:p>
            <a:pPr>
              <a:lnSpc>
                <a:spcPct val="100000"/>
              </a:lnSpc>
              <a:spcBef>
                <a:spcPts val="0"/>
              </a:spcBef>
              <a:buFont typeface="Calibri" panose="020F0502020204030204" pitchFamily="34" charset="0"/>
              <a:buChar char="‒"/>
            </a:pPr>
            <a:r>
              <a:rPr lang="en-CA" sz="2400" dirty="0">
                <a:latin typeface="+mn-lt"/>
                <a:cs typeface="Calibri" panose="020F0502020204030204" pitchFamily="34" charset="0"/>
              </a:rPr>
              <a:t>Drop-off</a:t>
            </a:r>
          </a:p>
          <a:p>
            <a:pPr>
              <a:lnSpc>
                <a:spcPct val="100000"/>
              </a:lnSpc>
              <a:spcBef>
                <a:spcPts val="0"/>
              </a:spcBef>
              <a:buFont typeface="Calibri" panose="020F0502020204030204" pitchFamily="34" charset="0"/>
              <a:buChar char="‒"/>
            </a:pPr>
            <a:r>
              <a:rPr lang="en-CA" sz="2400" dirty="0">
                <a:latin typeface="+mn-lt"/>
                <a:cs typeface="Calibri" panose="020F0502020204030204" pitchFamily="34" charset="0"/>
              </a:rPr>
              <a:t>Mail                 </a:t>
            </a:r>
          </a:p>
        </p:txBody>
      </p:sp>
      <p:pic>
        <p:nvPicPr>
          <p:cNvPr id="7" name="Picture 6">
            <a:extLst>
              <a:ext uri="{FF2B5EF4-FFF2-40B4-BE49-F238E27FC236}">
                <a16:creationId xmlns:a16="http://schemas.microsoft.com/office/drawing/2014/main" id="{E553207E-AF04-3B84-2D46-175A89A607A9}"/>
              </a:ext>
            </a:extLst>
          </p:cNvPr>
          <p:cNvPicPr>
            <a:picLocks noChangeAspect="1"/>
          </p:cNvPicPr>
          <p:nvPr/>
        </p:nvPicPr>
        <p:blipFill>
          <a:blip r:embed="rId3"/>
          <a:stretch>
            <a:fillRect/>
          </a:stretch>
        </p:blipFill>
        <p:spPr>
          <a:xfrm>
            <a:off x="6326757" y="3429001"/>
            <a:ext cx="3927894" cy="2433753"/>
          </a:xfrm>
          <a:prstGeom prst="rect">
            <a:avLst/>
          </a:prstGeom>
        </p:spPr>
      </p:pic>
      <p:sp>
        <p:nvSpPr>
          <p:cNvPr id="4" name="Arrow: Bent-Up 3">
            <a:extLst>
              <a:ext uri="{FF2B5EF4-FFF2-40B4-BE49-F238E27FC236}">
                <a16:creationId xmlns:a16="http://schemas.microsoft.com/office/drawing/2014/main" id="{82776DCD-0F58-14FD-68BA-76840A4EC070}"/>
              </a:ext>
            </a:extLst>
          </p:cNvPr>
          <p:cNvSpPr/>
          <p:nvPr/>
        </p:nvSpPr>
        <p:spPr bwMode="auto">
          <a:xfrm rot="5400000">
            <a:off x="4568687" y="3594651"/>
            <a:ext cx="1381539" cy="2567609"/>
          </a:xfrm>
          <a:prstGeom prst="bentUpArrow">
            <a:avLst/>
          </a:prstGeom>
          <a:solidFill>
            <a:schemeClr val="tx2"/>
          </a:solid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dirty="0">
              <a:highlight>
                <a:srgbClr val="76BCBC"/>
              </a:highlight>
              <a:latin typeface="Arial" pitchFamily="34" charset="0"/>
            </a:endParaRPr>
          </a:p>
        </p:txBody>
      </p:sp>
    </p:spTree>
    <p:extLst>
      <p:ext uri="{BB962C8B-B14F-4D97-AF65-F5344CB8AC3E}">
        <p14:creationId xmlns:p14="http://schemas.microsoft.com/office/powerpoint/2010/main" val="2362692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32ED-F88D-3DD6-4F1B-E7BE2C40193C}"/>
              </a:ext>
            </a:extLst>
          </p:cNvPr>
          <p:cNvSpPr>
            <a:spLocks noGrp="1"/>
          </p:cNvSpPr>
          <p:nvPr>
            <p:ph type="title"/>
          </p:nvPr>
        </p:nvSpPr>
        <p:spPr>
          <a:xfrm>
            <a:off x="211241" y="90152"/>
            <a:ext cx="10903225" cy="934340"/>
          </a:xfrm>
        </p:spPr>
        <p:txBody>
          <a:bodyPr>
            <a:normAutofit/>
          </a:bodyPr>
          <a:lstStyle/>
          <a:p>
            <a:r>
              <a:rPr lang="en-US" sz="3600" b="1" dirty="0">
                <a:latin typeface="+mj-lt"/>
                <a:cs typeface="Calibri" panose="020F0502020204030204" pitchFamily="34" charset="0"/>
              </a:rPr>
              <a:t>What to expect after you start your pension</a:t>
            </a:r>
            <a:endParaRPr lang="en-CA" sz="3600" b="1" dirty="0">
              <a:latin typeface="+mj-lt"/>
              <a:cs typeface="Calibri" panose="020F0502020204030204" pitchFamily="34" charset="0"/>
            </a:endParaRPr>
          </a:p>
        </p:txBody>
      </p:sp>
      <p:sp>
        <p:nvSpPr>
          <p:cNvPr id="3" name="Content Placeholder 2">
            <a:extLst>
              <a:ext uri="{FF2B5EF4-FFF2-40B4-BE49-F238E27FC236}">
                <a16:creationId xmlns:a16="http://schemas.microsoft.com/office/drawing/2014/main" id="{C6624FA3-8556-B7E2-CE31-C6CA6EF3D14B}"/>
              </a:ext>
            </a:extLst>
          </p:cNvPr>
          <p:cNvSpPr>
            <a:spLocks noGrp="1"/>
          </p:cNvSpPr>
          <p:nvPr>
            <p:ph idx="1"/>
          </p:nvPr>
        </p:nvSpPr>
        <p:spPr>
          <a:xfrm>
            <a:off x="917712" y="1302089"/>
            <a:ext cx="10422835" cy="4800600"/>
          </a:xfrm>
        </p:spPr>
        <p:txBody>
          <a:bodyPr/>
          <a:lstStyle/>
          <a:p>
            <a:pPr>
              <a:buFont typeface="Calibri" panose="020F0502020204030204" pitchFamily="34" charset="0"/>
              <a:buChar char="‒"/>
            </a:pPr>
            <a:r>
              <a:rPr lang="en-US" altLang="en-US" sz="2400" dirty="0">
                <a:latin typeface="+mn-lt"/>
                <a:cs typeface="Calibri" panose="020F0502020204030204" pitchFamily="34" charset="0"/>
              </a:rPr>
              <a:t>Pensions are paid by direct deposit on the second last banking day (Monday to Friday) of the month.</a:t>
            </a:r>
          </a:p>
          <a:p>
            <a:pPr>
              <a:buFont typeface="Calibri" panose="020F0502020204030204" pitchFamily="34" charset="0"/>
              <a:buChar char="‒"/>
            </a:pPr>
            <a:endParaRPr lang="en-US" altLang="en-US" sz="2400" dirty="0">
              <a:latin typeface="+mn-lt"/>
              <a:cs typeface="Calibri" panose="020F0502020204030204" pitchFamily="34" charset="0"/>
            </a:endParaRPr>
          </a:p>
          <a:p>
            <a:pPr>
              <a:buFont typeface="Calibri" panose="020F0502020204030204" pitchFamily="34" charset="0"/>
              <a:buChar char="‒"/>
            </a:pPr>
            <a:r>
              <a:rPr lang="en-US" altLang="en-US" sz="2400" dirty="0">
                <a:latin typeface="+mn-lt"/>
                <a:cs typeface="Calibri" panose="020F0502020204030204" pitchFamily="34" charset="0"/>
              </a:rPr>
              <a:t>Your pension will be paid on an interim basis for a few months.</a:t>
            </a:r>
          </a:p>
          <a:p>
            <a:pPr>
              <a:buFont typeface="Calibri" panose="020F0502020204030204" pitchFamily="34" charset="0"/>
              <a:buChar char="‒"/>
            </a:pPr>
            <a:endParaRPr lang="en-US" altLang="en-US" sz="2400" dirty="0">
              <a:latin typeface="+mn-lt"/>
              <a:cs typeface="Calibri" panose="020F0502020204030204" pitchFamily="34" charset="0"/>
            </a:endParaRPr>
          </a:p>
          <a:p>
            <a:pPr>
              <a:buFont typeface="Calibri" panose="020F0502020204030204" pitchFamily="34" charset="0"/>
              <a:buChar char="‒"/>
            </a:pPr>
            <a:r>
              <a:rPr lang="en-US" altLang="en-US" sz="2400" dirty="0">
                <a:latin typeface="+mn-lt"/>
                <a:cs typeface="Calibri" panose="020F0502020204030204" pitchFamily="34" charset="0"/>
              </a:rPr>
              <a:t>Monthly Pension Statements are available online. </a:t>
            </a:r>
          </a:p>
          <a:p>
            <a:pPr>
              <a:buFont typeface="Calibri" panose="020F0502020204030204" pitchFamily="34" charset="0"/>
              <a:buChar char="‒"/>
            </a:pPr>
            <a:endParaRPr lang="en-US" sz="2400" dirty="0">
              <a:solidFill>
                <a:srgbClr val="000000"/>
              </a:solidFill>
              <a:latin typeface="+mn-lt"/>
              <a:ea typeface="Times New Roman" panose="02020603050405020304" pitchFamily="18" charset="0"/>
              <a:cs typeface="Calibri" panose="020F0502020204030204" pitchFamily="34" charset="0"/>
            </a:endParaRPr>
          </a:p>
          <a:p>
            <a:pPr>
              <a:buFont typeface="Calibri" panose="020F0502020204030204" pitchFamily="34" charset="0"/>
              <a:buChar char="‒"/>
            </a:pPr>
            <a:r>
              <a:rPr lang="en-US" sz="2400" dirty="0">
                <a:latin typeface="+mn-lt"/>
                <a:ea typeface="Times New Roman" panose="02020603050405020304" pitchFamily="18" charset="0"/>
              </a:rPr>
              <a:t>Keep your contact information </a:t>
            </a:r>
            <a:r>
              <a:rPr lang="en-US" sz="2400" u="sng" dirty="0">
                <a:latin typeface="+mn-lt"/>
                <a:ea typeface="Times New Roman" panose="02020603050405020304" pitchFamily="18" charset="0"/>
              </a:rPr>
              <a:t>up-to-date </a:t>
            </a:r>
            <a:endParaRPr lang="en-US" altLang="en-US" sz="2400" u="sng" dirty="0">
              <a:latin typeface="+mn-lt"/>
              <a:cs typeface="Calibri" panose="020F0502020204030204" pitchFamily="34" charset="0"/>
            </a:endParaRPr>
          </a:p>
          <a:p>
            <a:endParaRPr lang="en-CA" dirty="0"/>
          </a:p>
        </p:txBody>
      </p:sp>
    </p:spTree>
    <p:extLst>
      <p:ext uri="{BB962C8B-B14F-4D97-AF65-F5344CB8AC3E}">
        <p14:creationId xmlns:p14="http://schemas.microsoft.com/office/powerpoint/2010/main" val="3061938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69F5AE-F464-A500-E979-BBB1FCC982B8}"/>
              </a:ext>
            </a:extLst>
          </p:cNvPr>
          <p:cNvSpPr>
            <a:spLocks noGrp="1"/>
          </p:cNvSpPr>
          <p:nvPr>
            <p:ph idx="1"/>
          </p:nvPr>
        </p:nvSpPr>
        <p:spPr/>
        <p:txBody>
          <a:bodyPr anchor="t">
            <a:normAutofit/>
          </a:bodyPr>
          <a:lstStyle/>
          <a:p>
            <a:pPr algn="ctr"/>
            <a:r>
              <a:rPr lang="en-US" sz="4400" b="1" dirty="0">
                <a:solidFill>
                  <a:schemeClr val="tx2"/>
                </a:solidFill>
                <a:latin typeface="+mj-lt"/>
                <a:cs typeface="Calibri" panose="020F0502020204030204" pitchFamily="34" charset="0"/>
              </a:rPr>
              <a:t>ADJUSTMENTS TO YOUR PENSION AFTER RETIREMENT</a:t>
            </a:r>
            <a:endParaRPr lang="en-CA" sz="4400" b="1" dirty="0">
              <a:solidFill>
                <a:schemeClr val="tx2"/>
              </a:solidFill>
              <a:latin typeface="+mj-lt"/>
              <a:cs typeface="Calibri" panose="020F0502020204030204" pitchFamily="34" charset="0"/>
            </a:endParaRPr>
          </a:p>
        </p:txBody>
      </p:sp>
      <p:sp>
        <p:nvSpPr>
          <p:cNvPr id="2" name="TextBox 1">
            <a:extLst>
              <a:ext uri="{FF2B5EF4-FFF2-40B4-BE49-F238E27FC236}">
                <a16:creationId xmlns:a16="http://schemas.microsoft.com/office/drawing/2014/main" id="{1E16A7DA-FD84-B66C-156B-39739886DF62}"/>
              </a:ext>
            </a:extLst>
          </p:cNvPr>
          <p:cNvSpPr txBox="1"/>
          <p:nvPr/>
        </p:nvSpPr>
        <p:spPr>
          <a:xfrm>
            <a:off x="3165508" y="3993555"/>
            <a:ext cx="6038540" cy="1231106"/>
          </a:xfrm>
          <a:prstGeom prst="rect">
            <a:avLst/>
          </a:prstGeom>
          <a:noFill/>
          <a:ln w="28575">
            <a:solidFill>
              <a:schemeClr val="accent2"/>
            </a:solidFill>
            <a:extLst>
              <a:ext uri="{C807C97D-BFC1-408E-A445-0C87EB9F89A2}">
                <ask:lineSketchStyleProps xmlns:ask="http://schemas.microsoft.com/office/drawing/2018/sketchyshapes" sd="1219033472">
                  <a:custGeom>
                    <a:avLst/>
                    <a:gdLst>
                      <a:gd name="connsiteX0" fmla="*/ 0 w 6324600"/>
                      <a:gd name="connsiteY0" fmla="*/ 0 h 923330"/>
                      <a:gd name="connsiteX1" fmla="*/ 6324600 w 6324600"/>
                      <a:gd name="connsiteY1" fmla="*/ 0 h 923330"/>
                      <a:gd name="connsiteX2" fmla="*/ 6324600 w 6324600"/>
                      <a:gd name="connsiteY2" fmla="*/ 923330 h 923330"/>
                      <a:gd name="connsiteX3" fmla="*/ 0 w 6324600"/>
                      <a:gd name="connsiteY3" fmla="*/ 923330 h 923330"/>
                      <a:gd name="connsiteX4" fmla="*/ 0 w 632460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923330" extrusionOk="0">
                        <a:moveTo>
                          <a:pt x="0" y="0"/>
                        </a:moveTo>
                        <a:cubicBezTo>
                          <a:pt x="807658" y="118645"/>
                          <a:pt x="4604343" y="116012"/>
                          <a:pt x="6324600" y="0"/>
                        </a:cubicBezTo>
                        <a:cubicBezTo>
                          <a:pt x="6384895" y="381580"/>
                          <a:pt x="6339160" y="685430"/>
                          <a:pt x="6324600" y="923330"/>
                        </a:cubicBezTo>
                        <a:cubicBezTo>
                          <a:pt x="4006467" y="1057930"/>
                          <a:pt x="718660" y="766134"/>
                          <a:pt x="0" y="923330"/>
                        </a:cubicBezTo>
                        <a:cubicBezTo>
                          <a:pt x="-30048" y="745367"/>
                          <a:pt x="-893" y="214319"/>
                          <a:pt x="0" y="0"/>
                        </a:cubicBezTo>
                        <a:close/>
                      </a:path>
                    </a:pathLst>
                  </a:custGeom>
                  <ask:type>
                    <ask:lineSketchNone/>
                  </ask:type>
                </ask:lineSketchStyleProps>
              </a:ext>
            </a:extLst>
          </a:ln>
        </p:spPr>
        <p:txBody>
          <a:bodyPr wrap="square" tIns="91440" rIns="91440" bIns="274320" rtlCol="0" anchor="ctr" anchorCtr="0">
            <a:spAutoFit/>
          </a:bodyPr>
          <a:lstStyle/>
          <a:p>
            <a:pPr algn="ctr"/>
            <a:r>
              <a:rPr lang="en-US" sz="2800" b="1" i="1" dirty="0">
                <a:solidFill>
                  <a:schemeClr val="accent2"/>
                </a:solidFill>
                <a:cs typeface="Calibri" panose="020F0502020204030204" pitchFamily="34" charset="0"/>
              </a:rPr>
              <a:t>Adjustments to your Pension </a:t>
            </a:r>
          </a:p>
          <a:p>
            <a:pPr algn="ctr"/>
            <a:r>
              <a:rPr lang="en-US" sz="2800" b="1" dirty="0">
                <a:solidFill>
                  <a:schemeClr val="accent2"/>
                </a:solidFill>
                <a:cs typeface="Calibri" panose="020F0502020204030204" pitchFamily="34" charset="0"/>
              </a:rPr>
              <a:t>video segment available</a:t>
            </a:r>
          </a:p>
        </p:txBody>
      </p:sp>
      <p:sp>
        <p:nvSpPr>
          <p:cNvPr id="8" name="TextBox 7">
            <a:extLst>
              <a:ext uri="{FF2B5EF4-FFF2-40B4-BE49-F238E27FC236}">
                <a16:creationId xmlns:a16="http://schemas.microsoft.com/office/drawing/2014/main" id="{25B5EEBF-8A6D-D32B-0AD1-0CC83FB3C31B}"/>
              </a:ext>
            </a:extLst>
          </p:cNvPr>
          <p:cNvSpPr txBox="1"/>
          <p:nvPr/>
        </p:nvSpPr>
        <p:spPr>
          <a:xfrm>
            <a:off x="0" y="6424681"/>
            <a:ext cx="463215" cy="307777"/>
          </a:xfrm>
          <a:prstGeom prst="rect">
            <a:avLst/>
          </a:prstGeom>
          <a:noFill/>
        </p:spPr>
        <p:txBody>
          <a:bodyPr wrap="square">
            <a:spAutoFit/>
          </a:bodyPr>
          <a:lstStyle/>
          <a:p>
            <a:fld id="{58D6A472-03BF-41EA-BE50-B93F0B8C0F84}" type="slidenum">
              <a:rPr lang="en-GB" altLang="en-US" sz="1400" smtClean="0">
                <a:latin typeface="Calibri" panose="020F0502020204030204" pitchFamily="34" charset="0"/>
                <a:cs typeface="Calibri" panose="020F0502020204030204" pitchFamily="34" charset="0"/>
              </a:rPr>
              <a:pPr/>
              <a:t>65</a:t>
            </a:fld>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8243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245772" y="38100"/>
            <a:ext cx="8686800" cy="1143000"/>
          </a:xfrm>
        </p:spPr>
        <p:txBody>
          <a:bodyPr>
            <a:normAutofit/>
          </a:bodyPr>
          <a:lstStyle/>
          <a:p>
            <a:r>
              <a:rPr lang="en-US" altLang="en-US" sz="3600" b="1" dirty="0">
                <a:latin typeface="+mj-lt"/>
                <a:cs typeface="Calibri" panose="020F0502020204030204" pitchFamily="34" charset="0"/>
              </a:rPr>
              <a:t>Pension Payments – Interim payment</a:t>
            </a:r>
          </a:p>
        </p:txBody>
      </p:sp>
      <p:sp>
        <p:nvSpPr>
          <p:cNvPr id="304131" name="Rectangle 3"/>
          <p:cNvSpPr>
            <a:spLocks noGrp="1" noChangeArrowheads="1"/>
          </p:cNvSpPr>
          <p:nvPr>
            <p:ph type="body" idx="1"/>
          </p:nvPr>
        </p:nvSpPr>
        <p:spPr>
          <a:xfrm>
            <a:off x="939085" y="1319012"/>
            <a:ext cx="10278414" cy="4800600"/>
          </a:xfrm>
        </p:spPr>
        <p:txBody>
          <a:bodyPr>
            <a:noAutofit/>
          </a:bodyPr>
          <a:lstStyle/>
          <a:p>
            <a:r>
              <a:rPr lang="en-US" altLang="en-US" sz="2400" dirty="0">
                <a:latin typeface="+mn-lt"/>
                <a:cs typeface="Calibri" panose="020F0502020204030204" pitchFamily="34" charset="0"/>
              </a:rPr>
              <a:t>Generally, pension payments will be less than anticipated (+/- 10%) for the first 3-6 months.  </a:t>
            </a:r>
          </a:p>
          <a:p>
            <a:pPr>
              <a:lnSpc>
                <a:spcPct val="90000"/>
              </a:lnSpc>
            </a:pPr>
            <a:endParaRPr lang="en-US" altLang="en-US" sz="2400" dirty="0">
              <a:latin typeface="+mn-lt"/>
              <a:cs typeface="Calibri" panose="020F0502020204030204" pitchFamily="34" charset="0"/>
            </a:endParaRPr>
          </a:p>
          <a:p>
            <a:pPr lvl="1">
              <a:lnSpc>
                <a:spcPct val="90000"/>
              </a:lnSpc>
              <a:buFont typeface="Calibri" panose="020F0502020204030204" pitchFamily="34" charset="0"/>
              <a:buChar char="‒"/>
            </a:pPr>
            <a:r>
              <a:rPr lang="en-US" altLang="en-US" sz="2400" dirty="0">
                <a:latin typeface="+mn-lt"/>
                <a:cs typeface="Calibri" panose="020F0502020204030204" pitchFamily="34" charset="0"/>
              </a:rPr>
              <a:t>Pension calculation will start based on most recent year’s verified service and earnings - typically December 31</a:t>
            </a:r>
            <a:r>
              <a:rPr lang="en-US" altLang="en-US" sz="2400" baseline="30000" dirty="0">
                <a:latin typeface="+mn-lt"/>
                <a:cs typeface="Calibri" panose="020F0502020204030204" pitchFamily="34" charset="0"/>
              </a:rPr>
              <a:t>st</a:t>
            </a:r>
            <a:r>
              <a:rPr lang="en-US" altLang="en-US" sz="2400" dirty="0">
                <a:latin typeface="+mn-lt"/>
                <a:cs typeface="Calibri" panose="020F0502020204030204" pitchFamily="34" charset="0"/>
              </a:rPr>
              <a:t> in the prior year. </a:t>
            </a:r>
          </a:p>
          <a:p>
            <a:pPr lvl="1">
              <a:lnSpc>
                <a:spcPct val="90000"/>
              </a:lnSpc>
              <a:buFont typeface="Calibri" panose="020F0502020204030204" pitchFamily="34" charset="0"/>
              <a:buChar char="‒"/>
            </a:pPr>
            <a:endParaRPr lang="en-US" altLang="en-US" sz="2400" dirty="0">
              <a:latin typeface="+mn-lt"/>
              <a:cs typeface="Calibri" panose="020F0502020204030204" pitchFamily="34" charset="0"/>
            </a:endParaRPr>
          </a:p>
          <a:p>
            <a:pPr lvl="1">
              <a:lnSpc>
                <a:spcPct val="90000"/>
              </a:lnSpc>
              <a:buFont typeface="Calibri" panose="020F0502020204030204" pitchFamily="34" charset="0"/>
              <a:buChar char="‒"/>
            </a:pPr>
            <a:r>
              <a:rPr lang="en-US" altLang="en-US" sz="2400" dirty="0">
                <a:latin typeface="+mn-lt"/>
                <a:cs typeface="Calibri" panose="020F0502020204030204" pitchFamily="34" charset="0"/>
              </a:rPr>
              <a:t>Pension payment will change as current service, earnings, vacation pay, insurance, income tax are updated.</a:t>
            </a:r>
          </a:p>
          <a:p>
            <a:pPr lvl="1">
              <a:lnSpc>
                <a:spcPct val="90000"/>
              </a:lnSpc>
              <a:buFont typeface="Calibri" panose="020F0502020204030204" pitchFamily="34" charset="0"/>
              <a:buChar char="‒"/>
            </a:pPr>
            <a:endParaRPr lang="en-US" altLang="en-US" sz="2400" dirty="0">
              <a:latin typeface="+mn-lt"/>
              <a:cs typeface="Calibri" panose="020F0502020204030204" pitchFamily="34" charset="0"/>
            </a:endParaRPr>
          </a:p>
          <a:p>
            <a:pPr lvl="1">
              <a:lnSpc>
                <a:spcPct val="90000"/>
              </a:lnSpc>
              <a:buFont typeface="Calibri" panose="020F0502020204030204" pitchFamily="34" charset="0"/>
              <a:buChar char="‒"/>
            </a:pPr>
            <a:r>
              <a:rPr lang="en-US" altLang="en-US" sz="2400" dirty="0">
                <a:latin typeface="+mn-lt"/>
                <a:cs typeface="Calibri" panose="020F0502020204030204" pitchFamily="34" charset="0"/>
              </a:rPr>
              <a:t>Notice will be sent to you when your account has been finalized. Any retroactive payment will be made if you’ve been underpaid while paid on an interim basis.</a:t>
            </a:r>
            <a:endParaRPr lang="en-US" altLang="en-US" sz="2400" dirty="0">
              <a:latin typeface="+mn-lt"/>
            </a:endParaRPr>
          </a:p>
        </p:txBody>
      </p:sp>
    </p:spTree>
    <p:extLst>
      <p:ext uri="{BB962C8B-B14F-4D97-AF65-F5344CB8AC3E}">
        <p14:creationId xmlns:p14="http://schemas.microsoft.com/office/powerpoint/2010/main" val="2175068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41668" y="136301"/>
            <a:ext cx="8686800" cy="9906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nSpc>
                <a:spcPct val="90000"/>
              </a:lnSpc>
            </a:pPr>
            <a:r>
              <a:rPr lang="en-US" altLang="en-US" sz="3600" b="1" dirty="0">
                <a:latin typeface="+mj-lt"/>
                <a:cs typeface="Calibri" panose="020F0502020204030204" pitchFamily="34" charset="0"/>
              </a:rPr>
              <a:t>Cost-of-Living Adjustment (COLA)</a:t>
            </a:r>
          </a:p>
        </p:txBody>
      </p:sp>
      <p:sp>
        <p:nvSpPr>
          <p:cNvPr id="162819" name="Rectangle 3"/>
          <p:cNvSpPr>
            <a:spLocks noGrp="1" noChangeArrowheads="1"/>
          </p:cNvSpPr>
          <p:nvPr>
            <p:ph type="body" idx="1"/>
          </p:nvPr>
        </p:nvSpPr>
        <p:spPr>
          <a:xfrm>
            <a:off x="888642" y="1714500"/>
            <a:ext cx="10444766" cy="4325692"/>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spcBef>
                <a:spcPts val="0"/>
              </a:spcBef>
            </a:pPr>
            <a:r>
              <a:rPr lang="en-US" altLang="en-US" sz="2400" dirty="0">
                <a:latin typeface="+mn-lt"/>
                <a:cs typeface="Calibri" panose="020F0502020204030204" pitchFamily="34" charset="0"/>
              </a:rPr>
              <a:t>First COLA paid in the 13</a:t>
            </a:r>
            <a:r>
              <a:rPr lang="en-US" altLang="en-US" sz="2400" baseline="30000" dirty="0">
                <a:latin typeface="+mn-lt"/>
                <a:cs typeface="Calibri" panose="020F0502020204030204" pitchFamily="34" charset="0"/>
              </a:rPr>
              <a:t>th</a:t>
            </a:r>
            <a:r>
              <a:rPr lang="en-US" altLang="en-US" sz="2400" dirty="0">
                <a:latin typeface="+mn-lt"/>
                <a:cs typeface="Calibri" panose="020F0502020204030204" pitchFamily="34" charset="0"/>
              </a:rPr>
              <a:t> month following retirement and then each July thereafter</a:t>
            </a:r>
          </a:p>
          <a:p>
            <a:pPr>
              <a:spcBef>
                <a:spcPts val="0"/>
              </a:spcBef>
            </a:pPr>
            <a:endParaRPr lang="en-US" altLang="en-US" sz="2400" dirty="0">
              <a:latin typeface="+mn-lt"/>
              <a:cs typeface="Calibri" panose="020F0502020204030204" pitchFamily="34" charset="0"/>
            </a:endParaRPr>
          </a:p>
          <a:p>
            <a:pPr>
              <a:spcBef>
                <a:spcPts val="0"/>
              </a:spcBef>
            </a:pPr>
            <a:endParaRPr lang="en-US" altLang="en-US" sz="2400" dirty="0">
              <a:latin typeface="+mn-lt"/>
              <a:cs typeface="Calibri" panose="020F0502020204030204" pitchFamily="34" charset="0"/>
            </a:endParaRPr>
          </a:p>
          <a:p>
            <a:pPr>
              <a:spcBef>
                <a:spcPts val="0"/>
              </a:spcBef>
            </a:pPr>
            <a:r>
              <a:rPr lang="en-US" altLang="en-US" sz="2400" dirty="0">
                <a:latin typeface="+mn-lt"/>
                <a:cs typeface="Calibri" panose="020F0502020204030204" pitchFamily="34" charset="0"/>
              </a:rPr>
              <a:t>Up to 2/3 of the increase in Consumer Price Index (Canada)</a:t>
            </a:r>
          </a:p>
          <a:p>
            <a:pPr>
              <a:spcBef>
                <a:spcPts val="0"/>
              </a:spcBef>
            </a:pPr>
            <a:endParaRPr lang="en-US" altLang="en-US" sz="2400" dirty="0">
              <a:latin typeface="+mn-lt"/>
              <a:cs typeface="Calibri" panose="020F0502020204030204" pitchFamily="34" charset="0"/>
            </a:endParaRPr>
          </a:p>
          <a:p>
            <a:pPr>
              <a:spcBef>
                <a:spcPts val="0"/>
              </a:spcBef>
            </a:pPr>
            <a:endParaRPr lang="en-US" altLang="en-US" sz="2400" dirty="0">
              <a:latin typeface="+mn-lt"/>
              <a:cs typeface="Calibri" panose="020F0502020204030204" pitchFamily="34" charset="0"/>
            </a:endParaRPr>
          </a:p>
          <a:p>
            <a:pPr>
              <a:spcBef>
                <a:spcPts val="0"/>
              </a:spcBef>
            </a:pPr>
            <a:r>
              <a:rPr lang="en-US" altLang="en-US" sz="2400" dirty="0">
                <a:latin typeface="+mn-lt"/>
                <a:cs typeface="Calibri" panose="020F0502020204030204" pitchFamily="34" charset="0"/>
              </a:rPr>
              <a:t>Granted to the extent the COLA account can fund them </a:t>
            </a:r>
          </a:p>
          <a:p>
            <a:pPr>
              <a:spcBef>
                <a:spcPts val="0"/>
              </a:spcBef>
            </a:pPr>
            <a:endParaRPr lang="en-US" altLang="en-US" sz="2400" dirty="0">
              <a:latin typeface="+mn-lt"/>
              <a:cs typeface="Calibri" panose="020F0502020204030204" pitchFamily="34" charset="0"/>
            </a:endParaRPr>
          </a:p>
          <a:p>
            <a:pPr>
              <a:spcBef>
                <a:spcPts val="0"/>
              </a:spcBef>
            </a:pPr>
            <a:r>
              <a:rPr lang="en-US" altLang="en-US" sz="2400" dirty="0">
                <a:latin typeface="+mn-lt"/>
                <a:cs typeface="Calibri" panose="020F0502020204030204" pitchFamily="34" charset="0"/>
              </a:rPr>
              <a:t>Future COLAs are </a:t>
            </a:r>
            <a:r>
              <a:rPr lang="en-US" altLang="en-US" sz="2400" u="sng" dirty="0">
                <a:latin typeface="+mn-lt"/>
                <a:cs typeface="Calibri" panose="020F0502020204030204" pitchFamily="34" charset="0"/>
              </a:rPr>
              <a:t>not</a:t>
            </a:r>
            <a:r>
              <a:rPr lang="en-US" altLang="en-US" sz="2400" dirty="0">
                <a:latin typeface="+mn-lt"/>
                <a:cs typeface="Calibri" panose="020F0502020204030204" pitchFamily="34" charset="0"/>
              </a:rPr>
              <a:t> guaranteed</a:t>
            </a:r>
          </a:p>
          <a:p>
            <a:endParaRPr lang="en-US" altLang="en-US" sz="2400" dirty="0">
              <a:latin typeface="Calibri" panose="020F0502020204030204" pitchFamily="34" charset="0"/>
              <a:cs typeface="Calibri" panose="020F0502020204030204" pitchFamily="34" charset="0"/>
            </a:endParaRPr>
          </a:p>
          <a:p>
            <a:endParaRPr lang="en-US"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29509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04988" y="118605"/>
            <a:ext cx="8686800" cy="9906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nSpc>
                <a:spcPct val="90000"/>
              </a:lnSpc>
            </a:pPr>
            <a:r>
              <a:rPr lang="en-US" altLang="en-US" sz="3600" b="1" dirty="0">
                <a:latin typeface="+mj-lt"/>
                <a:cs typeface="Calibri" panose="020F0502020204030204" pitchFamily="34" charset="0"/>
              </a:rPr>
              <a:t>Cost-of-Living Adjustment (COLA)</a:t>
            </a:r>
          </a:p>
        </p:txBody>
      </p:sp>
      <p:pic>
        <p:nvPicPr>
          <p:cNvPr id="9" name="Graphic 8" descr="Warning outline">
            <a:extLst>
              <a:ext uri="{FF2B5EF4-FFF2-40B4-BE49-F238E27FC236}">
                <a16:creationId xmlns:a16="http://schemas.microsoft.com/office/drawing/2014/main" id="{752F29E7-0D3B-A7E1-62F1-4ECA8A3D4E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8713" y="1854045"/>
            <a:ext cx="1066800" cy="1175603"/>
          </a:xfrm>
          <a:prstGeom prst="rect">
            <a:avLst/>
          </a:prstGeom>
        </p:spPr>
      </p:pic>
      <p:sp>
        <p:nvSpPr>
          <p:cNvPr id="10" name="Rectangle 3">
            <a:extLst>
              <a:ext uri="{FF2B5EF4-FFF2-40B4-BE49-F238E27FC236}">
                <a16:creationId xmlns:a16="http://schemas.microsoft.com/office/drawing/2014/main" id="{E78A3E59-82D2-17F5-E0C8-6E7793D95D0F}"/>
              </a:ext>
            </a:extLst>
          </p:cNvPr>
          <p:cNvSpPr txBox="1">
            <a:spLocks noChangeArrowheads="1"/>
          </p:cNvSpPr>
          <p:nvPr/>
        </p:nvSpPr>
        <p:spPr bwMode="auto">
          <a:xfrm>
            <a:off x="2474843" y="1854045"/>
            <a:ext cx="8686799" cy="165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800" b="1">
                <a:solidFill>
                  <a:schemeClr val="tx1"/>
                </a:solidFill>
                <a:latin typeface="+mn-lt"/>
              </a:defRPr>
            </a:lvl3pPr>
            <a:lvl4pPr marL="1600200" indent="-228600" algn="l" rtl="0" eaLnBrk="0" fontAlgn="base" hangingPunct="0">
              <a:spcBef>
                <a:spcPct val="20000"/>
              </a:spcBef>
              <a:spcAft>
                <a:spcPct val="0"/>
              </a:spcAft>
              <a:buChar char="–"/>
              <a:defRPr sz="2800" b="1">
                <a:solidFill>
                  <a:schemeClr val="tx1"/>
                </a:solidFill>
                <a:latin typeface="+mn-lt"/>
              </a:defRPr>
            </a:lvl4pPr>
            <a:lvl5pPr marL="2057400" indent="-228600" algn="l" rtl="0" eaLnBrk="0" fontAlgn="base" hangingPunct="0">
              <a:spcBef>
                <a:spcPct val="20000"/>
              </a:spcBef>
              <a:spcAft>
                <a:spcPct val="0"/>
              </a:spcAft>
              <a:buChar char="»"/>
              <a:defRPr sz="2800" b="1">
                <a:solidFill>
                  <a:schemeClr val="tx1"/>
                </a:solidFill>
                <a:latin typeface="+mn-lt"/>
              </a:defRPr>
            </a:lvl5pPr>
            <a:lvl6pPr marL="2514600" indent="-228600" algn="l" rtl="0" eaLnBrk="0" fontAlgn="base" hangingPunct="0">
              <a:spcBef>
                <a:spcPct val="20000"/>
              </a:spcBef>
              <a:spcAft>
                <a:spcPct val="0"/>
              </a:spcAft>
              <a:buChar char="»"/>
              <a:defRPr sz="2800" b="1">
                <a:solidFill>
                  <a:schemeClr val="tx1"/>
                </a:solidFill>
                <a:latin typeface="+mn-lt"/>
              </a:defRPr>
            </a:lvl6pPr>
            <a:lvl7pPr marL="2971800" indent="-228600" algn="l" rtl="0" eaLnBrk="0" fontAlgn="base" hangingPunct="0">
              <a:spcBef>
                <a:spcPct val="20000"/>
              </a:spcBef>
              <a:spcAft>
                <a:spcPct val="0"/>
              </a:spcAft>
              <a:buChar char="»"/>
              <a:defRPr sz="2800" b="1">
                <a:solidFill>
                  <a:schemeClr val="tx1"/>
                </a:solidFill>
                <a:latin typeface="+mn-lt"/>
              </a:defRPr>
            </a:lvl7pPr>
            <a:lvl8pPr marL="3429000" indent="-228600" algn="l" rtl="0" eaLnBrk="0" fontAlgn="base" hangingPunct="0">
              <a:spcBef>
                <a:spcPct val="20000"/>
              </a:spcBef>
              <a:spcAft>
                <a:spcPct val="0"/>
              </a:spcAft>
              <a:buChar char="»"/>
              <a:defRPr sz="2800" b="1">
                <a:solidFill>
                  <a:schemeClr val="tx1"/>
                </a:solidFill>
                <a:latin typeface="+mn-lt"/>
              </a:defRPr>
            </a:lvl8pPr>
            <a:lvl9pPr marL="3886200" indent="-228600" algn="l" rtl="0" eaLnBrk="0" fontAlgn="base" hangingPunct="0">
              <a:spcBef>
                <a:spcPct val="20000"/>
              </a:spcBef>
              <a:spcAft>
                <a:spcPct val="0"/>
              </a:spcAft>
              <a:buChar char="»"/>
              <a:defRPr sz="2800" b="1">
                <a:solidFill>
                  <a:schemeClr val="tx1"/>
                </a:solidFill>
                <a:latin typeface="+mn-lt"/>
              </a:defRPr>
            </a:lvl9pPr>
          </a:lstStyle>
          <a:p>
            <a:pPr marL="0" indent="0">
              <a:buNone/>
            </a:pPr>
            <a:r>
              <a:rPr lang="en-US" altLang="en-US" sz="2400" b="0" kern="0" dirty="0">
                <a:solidFill>
                  <a:schemeClr val="bg2"/>
                </a:solidFill>
                <a:cs typeface="Calibri" panose="020F0502020204030204" pitchFamily="34" charset="0"/>
              </a:rPr>
              <a:t>The actuary and CSSB are concerned that if changes are not made, the COLA account will be unable to meet the targeted 2/3 (66.6%).</a:t>
            </a:r>
          </a:p>
          <a:p>
            <a:pPr marL="0" indent="0">
              <a:buNone/>
            </a:pPr>
            <a:endParaRPr lang="en-US" altLang="en-US" sz="2400" b="0" kern="0" dirty="0">
              <a:latin typeface="Calibri" panose="020F0502020204030204" pitchFamily="34" charset="0"/>
              <a:cs typeface="Calibri" panose="020F0502020204030204" pitchFamily="34" charset="0"/>
            </a:endParaRPr>
          </a:p>
          <a:p>
            <a:endParaRPr lang="en-US" altLang="en-US" sz="1200" kern="0" dirty="0">
              <a:latin typeface="Calibri" panose="020F0502020204030204" pitchFamily="34" charset="0"/>
              <a:cs typeface="Calibri" panose="020F0502020204030204" pitchFamily="34" charset="0"/>
            </a:endParaRPr>
          </a:p>
        </p:txBody>
      </p:sp>
      <p:sp>
        <p:nvSpPr>
          <p:cNvPr id="12" name="Rectangle 3">
            <a:extLst>
              <a:ext uri="{FF2B5EF4-FFF2-40B4-BE49-F238E27FC236}">
                <a16:creationId xmlns:a16="http://schemas.microsoft.com/office/drawing/2014/main" id="{B4F9780A-6933-C01D-27E3-7E574510A756}"/>
              </a:ext>
            </a:extLst>
          </p:cNvPr>
          <p:cNvSpPr txBox="1">
            <a:spLocks noChangeArrowheads="1"/>
          </p:cNvSpPr>
          <p:nvPr/>
        </p:nvSpPr>
        <p:spPr bwMode="auto">
          <a:xfrm>
            <a:off x="6725595" y="3663354"/>
            <a:ext cx="4714343" cy="226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800" b="1">
                <a:solidFill>
                  <a:schemeClr val="tx1"/>
                </a:solidFill>
                <a:latin typeface="+mn-lt"/>
              </a:defRPr>
            </a:lvl3pPr>
            <a:lvl4pPr marL="1600200" indent="-228600" algn="l" rtl="0" eaLnBrk="0" fontAlgn="base" hangingPunct="0">
              <a:spcBef>
                <a:spcPct val="20000"/>
              </a:spcBef>
              <a:spcAft>
                <a:spcPct val="0"/>
              </a:spcAft>
              <a:buChar char="–"/>
              <a:defRPr sz="2800" b="1">
                <a:solidFill>
                  <a:schemeClr val="tx1"/>
                </a:solidFill>
                <a:latin typeface="+mn-lt"/>
              </a:defRPr>
            </a:lvl4pPr>
            <a:lvl5pPr marL="2057400" indent="-228600" algn="l" rtl="0" eaLnBrk="0" fontAlgn="base" hangingPunct="0">
              <a:spcBef>
                <a:spcPct val="20000"/>
              </a:spcBef>
              <a:spcAft>
                <a:spcPct val="0"/>
              </a:spcAft>
              <a:buChar char="»"/>
              <a:defRPr sz="2800" b="1">
                <a:solidFill>
                  <a:schemeClr val="tx1"/>
                </a:solidFill>
                <a:latin typeface="+mn-lt"/>
              </a:defRPr>
            </a:lvl5pPr>
            <a:lvl6pPr marL="2514600" indent="-228600" algn="l" rtl="0" eaLnBrk="0" fontAlgn="base" hangingPunct="0">
              <a:spcBef>
                <a:spcPct val="20000"/>
              </a:spcBef>
              <a:spcAft>
                <a:spcPct val="0"/>
              </a:spcAft>
              <a:buChar char="»"/>
              <a:defRPr sz="2800" b="1">
                <a:solidFill>
                  <a:schemeClr val="tx1"/>
                </a:solidFill>
                <a:latin typeface="+mn-lt"/>
              </a:defRPr>
            </a:lvl6pPr>
            <a:lvl7pPr marL="2971800" indent="-228600" algn="l" rtl="0" eaLnBrk="0" fontAlgn="base" hangingPunct="0">
              <a:spcBef>
                <a:spcPct val="20000"/>
              </a:spcBef>
              <a:spcAft>
                <a:spcPct val="0"/>
              </a:spcAft>
              <a:buChar char="»"/>
              <a:defRPr sz="2800" b="1">
                <a:solidFill>
                  <a:schemeClr val="tx1"/>
                </a:solidFill>
                <a:latin typeface="+mn-lt"/>
              </a:defRPr>
            </a:lvl7pPr>
            <a:lvl8pPr marL="3429000" indent="-228600" algn="l" rtl="0" eaLnBrk="0" fontAlgn="base" hangingPunct="0">
              <a:spcBef>
                <a:spcPct val="20000"/>
              </a:spcBef>
              <a:spcAft>
                <a:spcPct val="0"/>
              </a:spcAft>
              <a:buChar char="»"/>
              <a:defRPr sz="2800" b="1">
                <a:solidFill>
                  <a:schemeClr val="tx1"/>
                </a:solidFill>
                <a:latin typeface="+mn-lt"/>
              </a:defRPr>
            </a:lvl8pPr>
            <a:lvl9pPr marL="3886200" indent="-228600" algn="l" rtl="0" eaLnBrk="0" fontAlgn="base" hangingPunct="0">
              <a:spcBef>
                <a:spcPct val="20000"/>
              </a:spcBef>
              <a:spcAft>
                <a:spcPct val="0"/>
              </a:spcAft>
              <a:buChar char="»"/>
              <a:defRPr sz="2800" b="1">
                <a:solidFill>
                  <a:schemeClr val="tx1"/>
                </a:solidFill>
                <a:latin typeface="+mn-lt"/>
              </a:defRPr>
            </a:lvl9pPr>
          </a:lstStyle>
          <a:p>
            <a:pPr marL="0" indent="0">
              <a:spcBef>
                <a:spcPts val="0"/>
              </a:spcBef>
              <a:buNone/>
            </a:pPr>
            <a:r>
              <a:rPr lang="en-US" altLang="en-US" kern="0" dirty="0">
                <a:solidFill>
                  <a:schemeClr val="bg2"/>
                </a:solidFill>
                <a:cs typeface="Calibri" panose="020F0502020204030204" pitchFamily="34" charset="0"/>
              </a:rPr>
              <a:t>Liaison Committee</a:t>
            </a:r>
          </a:p>
          <a:p>
            <a:pPr marL="0" indent="0">
              <a:spcBef>
                <a:spcPts val="0"/>
              </a:spcBef>
              <a:buNone/>
            </a:pPr>
            <a:r>
              <a:rPr lang="en-US" altLang="en-US" b="0" kern="0" dirty="0">
                <a:solidFill>
                  <a:schemeClr val="bg2"/>
                </a:solidFill>
                <a:cs typeface="Calibri" panose="020F0502020204030204" pitchFamily="34" charset="0"/>
              </a:rPr>
              <a:t>204-954-7300 </a:t>
            </a:r>
          </a:p>
          <a:p>
            <a:pPr marL="0" indent="0">
              <a:spcBef>
                <a:spcPts val="0"/>
              </a:spcBef>
              <a:buNone/>
            </a:pPr>
            <a:r>
              <a:rPr lang="en-US" altLang="en-US" b="0" kern="0" dirty="0">
                <a:solidFill>
                  <a:schemeClr val="bg2"/>
                </a:solidFill>
                <a:cs typeface="Calibri" panose="020F0502020204030204" pitchFamily="34" charset="0"/>
              </a:rPr>
              <a:t>SILC@ellement.ca</a:t>
            </a:r>
          </a:p>
          <a:p>
            <a:pPr marL="0" indent="0">
              <a:spcBef>
                <a:spcPts val="0"/>
              </a:spcBef>
              <a:buNone/>
            </a:pPr>
            <a:r>
              <a:rPr lang="en-US" altLang="en-US" b="0" kern="0" dirty="0">
                <a:solidFill>
                  <a:schemeClr val="bg2"/>
                </a:solidFill>
                <a:cs typeface="Calibri" panose="020F0502020204030204" pitchFamily="34" charset="0"/>
              </a:rPr>
              <a:t>liaisoncommittee.org</a:t>
            </a:r>
          </a:p>
          <a:p>
            <a:pPr marL="0" indent="0">
              <a:spcBef>
                <a:spcPts val="0"/>
              </a:spcBef>
              <a:buNone/>
            </a:pPr>
            <a:endParaRPr lang="en-US" altLang="en-US" sz="1200" b="0" kern="0" dirty="0">
              <a:latin typeface="Calibri" panose="020F0502020204030204" pitchFamily="34" charset="0"/>
              <a:cs typeface="Calibri" panose="020F0502020204030204" pitchFamily="34" charset="0"/>
            </a:endParaRPr>
          </a:p>
          <a:p>
            <a:pPr marL="0" indent="0">
              <a:buNone/>
            </a:pPr>
            <a:endParaRPr lang="en-US" altLang="en-US" sz="1200" b="0" kern="0" dirty="0">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745F6302-F445-714A-2A85-BFE6A8CE9DB5}"/>
              </a:ext>
            </a:extLst>
          </p:cNvPr>
          <p:cNvGraphicFramePr>
            <a:graphicFrameLocks noGrp="1"/>
          </p:cNvGraphicFramePr>
          <p:nvPr>
            <p:extLst>
              <p:ext uri="{D42A27DB-BD31-4B8C-83A1-F6EECF244321}">
                <p14:modId xmlns:p14="http://schemas.microsoft.com/office/powerpoint/2010/main" val="383451326"/>
              </p:ext>
            </p:extLst>
          </p:nvPr>
        </p:nvGraphicFramePr>
        <p:xfrm>
          <a:off x="2743200" y="3429000"/>
          <a:ext cx="3352800" cy="2497508"/>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4148713429"/>
                    </a:ext>
                  </a:extLst>
                </a:gridCol>
                <a:gridCol w="2514600">
                  <a:extLst>
                    <a:ext uri="{9D8B030D-6E8A-4147-A177-3AD203B41FA5}">
                      <a16:colId xmlns:a16="http://schemas.microsoft.com/office/drawing/2014/main" val="631056859"/>
                    </a:ext>
                  </a:extLst>
                </a:gridCol>
              </a:tblGrid>
              <a:tr h="624377">
                <a:tc>
                  <a:txBody>
                    <a:bodyPr/>
                    <a:lstStyle/>
                    <a:p>
                      <a:pPr algn="ctr"/>
                      <a:r>
                        <a:rPr lang="en-US" dirty="0"/>
                        <a:t>year</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of CPI increase</a:t>
                      </a:r>
                    </a:p>
                  </a:txBody>
                  <a:tcPr anchor="ctr">
                    <a:solidFill>
                      <a:schemeClr val="tx2"/>
                    </a:solidFill>
                  </a:tcPr>
                </a:tc>
                <a:extLst>
                  <a:ext uri="{0D108BD9-81ED-4DB2-BD59-A6C34878D82A}">
                    <a16:rowId xmlns:a16="http://schemas.microsoft.com/office/drawing/2014/main" val="158599375"/>
                  </a:ext>
                </a:extLst>
              </a:tr>
              <a:tr h="624377">
                <a:tc>
                  <a:txBody>
                    <a:bodyPr/>
                    <a:lstStyle/>
                    <a:p>
                      <a:pPr algn="ctr"/>
                      <a:r>
                        <a:rPr lang="en-US" b="1" dirty="0">
                          <a:solidFill>
                            <a:schemeClr val="bg2"/>
                          </a:solidFill>
                        </a:rPr>
                        <a:t>2022</a:t>
                      </a:r>
                    </a:p>
                  </a:txBody>
                  <a:tcPr anchor="ctr"/>
                </a:tc>
                <a:tc>
                  <a:txBody>
                    <a:bodyPr/>
                    <a:lstStyle/>
                    <a:p>
                      <a:pPr algn="ctr"/>
                      <a:r>
                        <a:rPr lang="en-US" b="1" dirty="0">
                          <a:solidFill>
                            <a:schemeClr val="bg2"/>
                          </a:solidFill>
                        </a:rPr>
                        <a:t>41.3%</a:t>
                      </a:r>
                    </a:p>
                  </a:txBody>
                  <a:tcPr anchor="ctr"/>
                </a:tc>
                <a:extLst>
                  <a:ext uri="{0D108BD9-81ED-4DB2-BD59-A6C34878D82A}">
                    <a16:rowId xmlns:a16="http://schemas.microsoft.com/office/drawing/2014/main" val="583978412"/>
                  </a:ext>
                </a:extLst>
              </a:tr>
              <a:tr h="624377">
                <a:tc>
                  <a:txBody>
                    <a:bodyPr/>
                    <a:lstStyle/>
                    <a:p>
                      <a:pPr algn="ctr"/>
                      <a:r>
                        <a:rPr lang="en-US" b="1" dirty="0">
                          <a:solidFill>
                            <a:schemeClr val="bg2"/>
                          </a:solidFill>
                        </a:rPr>
                        <a:t>2023</a:t>
                      </a:r>
                    </a:p>
                  </a:txBody>
                  <a:tcPr anchor="ctr"/>
                </a:tc>
                <a:tc>
                  <a:txBody>
                    <a:bodyPr/>
                    <a:lstStyle/>
                    <a:p>
                      <a:pPr algn="ctr"/>
                      <a:r>
                        <a:rPr lang="en-US" b="1" dirty="0">
                          <a:solidFill>
                            <a:schemeClr val="bg2"/>
                          </a:solidFill>
                        </a:rPr>
                        <a:t>24.9%</a:t>
                      </a:r>
                    </a:p>
                  </a:txBody>
                  <a:tcPr anchor="ctr"/>
                </a:tc>
                <a:extLst>
                  <a:ext uri="{0D108BD9-81ED-4DB2-BD59-A6C34878D82A}">
                    <a16:rowId xmlns:a16="http://schemas.microsoft.com/office/drawing/2014/main" val="1692898404"/>
                  </a:ext>
                </a:extLst>
              </a:tr>
              <a:tr h="624377">
                <a:tc>
                  <a:txBody>
                    <a:bodyPr/>
                    <a:lstStyle/>
                    <a:p>
                      <a:pPr algn="ctr"/>
                      <a:r>
                        <a:rPr lang="en-US" b="1" dirty="0">
                          <a:solidFill>
                            <a:schemeClr val="bg2"/>
                          </a:solidFill>
                        </a:rPr>
                        <a:t>2024</a:t>
                      </a:r>
                    </a:p>
                  </a:txBody>
                  <a:tcPr anchor="ctr"/>
                </a:tc>
                <a:tc>
                  <a:txBody>
                    <a:bodyPr/>
                    <a:lstStyle/>
                    <a:p>
                      <a:pPr algn="ctr"/>
                      <a:r>
                        <a:rPr lang="en-US" b="1" dirty="0">
                          <a:solidFill>
                            <a:schemeClr val="bg2"/>
                          </a:solidFill>
                        </a:rPr>
                        <a:t>35.3%</a:t>
                      </a:r>
                    </a:p>
                  </a:txBody>
                  <a:tcPr anchor="ctr"/>
                </a:tc>
                <a:extLst>
                  <a:ext uri="{0D108BD9-81ED-4DB2-BD59-A6C34878D82A}">
                    <a16:rowId xmlns:a16="http://schemas.microsoft.com/office/drawing/2014/main" val="3858863579"/>
                  </a:ext>
                </a:extLst>
              </a:tr>
            </a:tbl>
          </a:graphicData>
        </a:graphic>
      </p:graphicFrame>
    </p:spTree>
    <p:extLst>
      <p:ext uri="{BB962C8B-B14F-4D97-AF65-F5344CB8AC3E}">
        <p14:creationId xmlns:p14="http://schemas.microsoft.com/office/powerpoint/2010/main" val="640693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132522" y="86830"/>
            <a:ext cx="10515600" cy="1073381"/>
          </a:xfrm>
        </p:spPr>
        <p:txBody>
          <a:bodyPr>
            <a:normAutofit/>
          </a:bodyPr>
          <a:lstStyle/>
          <a:p>
            <a:r>
              <a:rPr lang="en-US" altLang="en-US" sz="3600" b="1" dirty="0">
                <a:latin typeface="+mj-lt"/>
                <a:cs typeface="Calibri" panose="020F0502020204030204" pitchFamily="34" charset="0"/>
              </a:rPr>
              <a:t>Income Tax Changes</a:t>
            </a:r>
          </a:p>
        </p:txBody>
      </p:sp>
      <p:sp>
        <p:nvSpPr>
          <p:cNvPr id="306179" name="Rectangle 3"/>
          <p:cNvSpPr>
            <a:spLocks noGrp="1" noChangeArrowheads="1"/>
          </p:cNvSpPr>
          <p:nvPr>
            <p:ph type="body" idx="1"/>
          </p:nvPr>
        </p:nvSpPr>
        <p:spPr>
          <a:xfrm>
            <a:off x="857250" y="1528763"/>
            <a:ext cx="10515600" cy="4513745"/>
          </a:xfrm>
        </p:spPr>
        <p:txBody>
          <a:bodyPr/>
          <a:lstStyle/>
          <a:p>
            <a:pPr>
              <a:buFont typeface="Calibri" panose="020F0502020204030204" pitchFamily="34" charset="0"/>
              <a:buChar char="‒"/>
            </a:pPr>
            <a:r>
              <a:rPr lang="en-US" altLang="en-US" sz="2800" b="0" dirty="0">
                <a:latin typeface="+mn-lt"/>
                <a:cs typeface="Calibri" panose="020F0502020204030204" pitchFamily="34" charset="0"/>
              </a:rPr>
              <a:t>Rates subject to change in January each year</a:t>
            </a:r>
          </a:p>
          <a:p>
            <a:pPr>
              <a:buFont typeface="Calibri" panose="020F0502020204030204" pitchFamily="34" charset="0"/>
              <a:buChar char="‒"/>
            </a:pPr>
            <a:endParaRPr lang="en-US" altLang="en-US" sz="2800" b="0" dirty="0">
              <a:latin typeface="+mn-lt"/>
              <a:cs typeface="Calibri" panose="020F0502020204030204" pitchFamily="34" charset="0"/>
            </a:endParaRPr>
          </a:p>
          <a:p>
            <a:pPr>
              <a:buFont typeface="Calibri" panose="020F0502020204030204" pitchFamily="34" charset="0"/>
              <a:buChar char="‒"/>
            </a:pPr>
            <a:r>
              <a:rPr lang="en-US" altLang="en-US" sz="2800" b="0" dirty="0">
                <a:latin typeface="+mn-lt"/>
                <a:cs typeface="Calibri" panose="020F0502020204030204" pitchFamily="34" charset="0"/>
              </a:rPr>
              <a:t>You may increase the amount of tax withheld at any time by contacting our office</a:t>
            </a:r>
            <a:endParaRPr lang="en-US" altLang="en-US" sz="2800" dirty="0">
              <a:latin typeface="+mn-lt"/>
              <a:cs typeface="Calibri" panose="020F0502020204030204" pitchFamily="34" charset="0"/>
            </a:endParaRPr>
          </a:p>
          <a:p>
            <a:pPr>
              <a:buFont typeface="Calibri" panose="020F0502020204030204" pitchFamily="34" charset="0"/>
              <a:buChar char="‒"/>
            </a:pPr>
            <a:endParaRPr lang="en-US" altLang="en-US" sz="2800" b="0" dirty="0">
              <a:latin typeface="+mn-lt"/>
              <a:cs typeface="Calibri" panose="020F0502020204030204" pitchFamily="34" charset="0"/>
            </a:endParaRPr>
          </a:p>
          <a:p>
            <a:pPr>
              <a:buFont typeface="Calibri" panose="020F0502020204030204" pitchFamily="34" charset="0"/>
              <a:buChar char="‒"/>
            </a:pPr>
            <a:r>
              <a:rPr lang="en-US" altLang="en-US" sz="2800" dirty="0">
                <a:latin typeface="+mn-lt"/>
                <a:cs typeface="Calibri" panose="020F0502020204030204" pitchFamily="34" charset="0"/>
              </a:rPr>
              <a:t> NEW FOR 2025: Update your banking information and your income tax deductions through your online services account</a:t>
            </a:r>
            <a:endParaRPr lang="en-US" altLang="en-US" sz="2800" b="0" dirty="0">
              <a:latin typeface="+mn-lt"/>
              <a:cs typeface="Calibri" panose="020F0502020204030204" pitchFamily="34" charset="0"/>
            </a:endParaRPr>
          </a:p>
          <a:p>
            <a:endParaRPr lang="en-US" altLang="en-US" sz="1200" dirty="0">
              <a:latin typeface="Calibri" panose="020F0502020204030204" pitchFamily="34" charset="0"/>
              <a:cs typeface="Calibri" panose="020F0502020204030204" pitchFamily="34" charset="0"/>
            </a:endParaRPr>
          </a:p>
          <a:p>
            <a:endParaRPr lang="en-US" altLang="en-US" sz="2400" dirty="0"/>
          </a:p>
        </p:txBody>
      </p:sp>
    </p:spTree>
    <p:extLst>
      <p:ext uri="{BB962C8B-B14F-4D97-AF65-F5344CB8AC3E}">
        <p14:creationId xmlns:p14="http://schemas.microsoft.com/office/powerpoint/2010/main" val="203420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62339" y="215836"/>
            <a:ext cx="10515600" cy="1073381"/>
          </a:xfrm>
        </p:spPr>
        <p:txBody>
          <a:bodyPr>
            <a:normAutofit/>
          </a:bodyPr>
          <a:lstStyle/>
          <a:p>
            <a:r>
              <a:rPr lang="en-US" altLang="en-US" sz="2800" b="1" dirty="0">
                <a:latin typeface="+mj-lt"/>
                <a:cs typeface="Calibri" panose="020F0502020204030204" pitchFamily="34" charset="0"/>
              </a:rPr>
              <a:t>Example - Calculate Best 5-Year Average Salary </a:t>
            </a:r>
            <a:br>
              <a:rPr lang="en-US" altLang="en-US" sz="2800" b="1" dirty="0">
                <a:latin typeface="+mj-lt"/>
                <a:cs typeface="Calibri" panose="020F0502020204030204" pitchFamily="34" charset="0"/>
              </a:rPr>
            </a:br>
            <a:r>
              <a:rPr lang="en-US" altLang="en-US" sz="2800" b="1" dirty="0">
                <a:latin typeface="+mj-lt"/>
                <a:cs typeface="Calibri" panose="020F0502020204030204" pitchFamily="34" charset="0"/>
              </a:rPr>
              <a:t>at December 31, 2025</a:t>
            </a:r>
          </a:p>
        </p:txBody>
      </p:sp>
      <p:graphicFrame>
        <p:nvGraphicFramePr>
          <p:cNvPr id="315700" name="Group 308"/>
          <p:cNvGraphicFramePr>
            <a:graphicFrameLocks noGrp="1"/>
          </p:cNvGraphicFramePr>
          <p:nvPr>
            <p:ph idx="1"/>
            <p:extLst>
              <p:ext uri="{D42A27DB-BD31-4B8C-83A1-F6EECF244321}">
                <p14:modId xmlns:p14="http://schemas.microsoft.com/office/powerpoint/2010/main" val="1244279903"/>
              </p:ext>
            </p:extLst>
          </p:nvPr>
        </p:nvGraphicFramePr>
        <p:xfrm>
          <a:off x="838200" y="1603375"/>
          <a:ext cx="10515600" cy="4218752"/>
        </p:xfrm>
        <a:graphic>
          <a:graphicData uri="http://schemas.openxmlformats.org/drawingml/2006/table">
            <a:tbl>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642938">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n-lt"/>
                          <a:cs typeface="Calibri" panose="020F0502020204030204" pitchFamily="34" charset="0"/>
                        </a:rPr>
                        <a:t>Year</a:t>
                      </a:r>
                    </a:p>
                  </a:txBody>
                  <a:tcPr horzOverflow="overflow">
                    <a:lnL cap="flat">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n-lt"/>
                          <a:cs typeface="Calibri" panose="020F0502020204030204" pitchFamily="34" charset="0"/>
                        </a:rPr>
                        <a:t>Service</a:t>
                      </a:r>
                    </a:p>
                  </a:txBody>
                  <a:tcP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n-lt"/>
                          <a:cs typeface="Calibri" panose="020F0502020204030204" pitchFamily="34" charset="0"/>
                        </a:rPr>
                        <a:t>Salary</a:t>
                      </a:r>
                    </a:p>
                  </a:txBody>
                  <a:tcP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n-lt"/>
                          <a:cs typeface="Calibri" panose="020F0502020204030204" pitchFamily="34" charset="0"/>
                        </a:rPr>
                        <a:t>CPP Pensionable Salary</a:t>
                      </a:r>
                    </a:p>
                  </a:txBody>
                  <a:tcPr horzOverflow="overflow">
                    <a:lnL>
                      <a:noFill/>
                    </a:lnL>
                    <a:lnR cap="flat">
                      <a:noFill/>
                    </a:lnR>
                    <a:lnT cap="flat">
                      <a:noFill/>
                    </a:lnT>
                    <a:lnB>
                      <a:noFill/>
                    </a:lnB>
                    <a:lnTlToBr>
                      <a:noFill/>
                    </a:lnTlToBr>
                    <a:lnBlToTr>
                      <a:noFill/>
                    </a:lnBlToTr>
                    <a:solidFill>
                      <a:schemeClr val="tx2"/>
                    </a:solidFill>
                  </a:tcPr>
                </a:tc>
                <a:extLst>
                  <a:ext uri="{0D108BD9-81ED-4DB2-BD59-A6C34878D82A}">
                    <a16:rowId xmlns:a16="http://schemas.microsoft.com/office/drawing/2014/main" val="10000"/>
                  </a:ext>
                </a:extLst>
              </a:tr>
              <a:tr h="573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2025</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$78,000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$71,300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95677866"/>
                  </a:ext>
                </a:extLst>
              </a:tr>
              <a:tr h="573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2024</a:t>
                      </a:r>
                    </a:p>
                  </a:txBody>
                  <a:tcPr anchor="ctr" horzOverflow="overflow">
                    <a:lnL cap="flat">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  $75,000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  $68,500</a:t>
                      </a:r>
                    </a:p>
                  </a:txBody>
                  <a:tcPr anchor="ctr" horzOverflow="overflow">
                    <a:lnL>
                      <a:noFill/>
                    </a:lnL>
                    <a:lnR cap="flat">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573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2023</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  $71,000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  $66,600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73088">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2022</a:t>
                      </a:r>
                    </a:p>
                  </a:txBody>
                  <a:tcPr anchor="ctr" horzOverflow="overflow">
                    <a:lnL cap="flat">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  $65,000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  $64,900</a:t>
                      </a:r>
                    </a:p>
                  </a:txBody>
                  <a:tcPr anchor="ctr" horzOverflow="overflow">
                    <a:lnL>
                      <a:noFill/>
                    </a:lnL>
                    <a:lnR cap="flat">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573088">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2021</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  $64,000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2"/>
                          </a:solidFill>
                          <a:effectLst/>
                          <a:latin typeface="+mn-lt"/>
                          <a:cs typeface="Calibri" panose="020F0502020204030204" pitchFamily="34" charset="0"/>
                        </a:rPr>
                        <a:t>  $61,600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80975">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kern="1200" cap="none" normalizeH="0" baseline="0" dirty="0">
                          <a:ln>
                            <a:noFill/>
                          </a:ln>
                          <a:solidFill>
                            <a:schemeClr val="bg1"/>
                          </a:solidFill>
                          <a:effectLst/>
                          <a:latin typeface="+mn-lt"/>
                          <a:ea typeface="+mn-ea"/>
                          <a:cs typeface="Calibri" panose="020F0502020204030204" pitchFamily="34" charset="0"/>
                        </a:rPr>
                        <a:t>Average</a:t>
                      </a:r>
                    </a:p>
                  </a:txBody>
                  <a:tcPr anchor="ctr" horzOverflow="overflow">
                    <a:lnL cap="flat">
                      <a:noFill/>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400" b="1" i="0" u="none" strike="noStrike" kern="1200" cap="none" normalizeH="0" baseline="0" dirty="0">
                        <a:ln>
                          <a:noFill/>
                        </a:ln>
                        <a:solidFill>
                          <a:schemeClr val="bg1"/>
                        </a:solidFill>
                        <a:effectLst/>
                        <a:latin typeface="+mn-lt"/>
                        <a:ea typeface="+mn-ea"/>
                        <a:cs typeface="Calibri" panose="020F0502020204030204" pitchFamily="34" charset="0"/>
                      </a:endParaRPr>
                    </a:p>
                  </a:txBody>
                  <a:tcPr anchor="ctr" horzOverflow="overflow">
                    <a:lnL>
                      <a:noFill/>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kern="1200" cap="none" normalizeH="0" baseline="0" dirty="0">
                          <a:ln>
                            <a:noFill/>
                          </a:ln>
                          <a:solidFill>
                            <a:schemeClr val="bg1"/>
                          </a:solidFill>
                          <a:effectLst/>
                          <a:latin typeface="+mn-lt"/>
                          <a:ea typeface="+mn-ea"/>
                          <a:cs typeface="Calibri" panose="020F0502020204030204" pitchFamily="34" charset="0"/>
                        </a:rPr>
                        <a:t>$70,600</a:t>
                      </a:r>
                    </a:p>
                  </a:txBody>
                  <a:tcPr anchor="ctr" horzOverflow="overflow">
                    <a:lnL>
                      <a:noFill/>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kern="1200" cap="none" normalizeH="0" baseline="0" dirty="0">
                          <a:ln>
                            <a:noFill/>
                          </a:ln>
                          <a:solidFill>
                            <a:schemeClr val="bg1"/>
                          </a:solidFill>
                          <a:effectLst/>
                          <a:latin typeface="+mn-lt"/>
                          <a:ea typeface="+mn-ea"/>
                          <a:cs typeface="Calibri" panose="020F0502020204030204" pitchFamily="34" charset="0"/>
                        </a:rPr>
                        <a:t>$66,580</a:t>
                      </a:r>
                    </a:p>
                  </a:txBody>
                  <a:tcPr anchor="ctr" horzOverflow="overflow">
                    <a:lnL>
                      <a:noFill/>
                    </a:lnL>
                    <a:lnR cap="flat">
                      <a:noFill/>
                    </a:lnR>
                    <a:lnT>
                      <a:noFill/>
                    </a:lnT>
                    <a:lnB cap="flat">
                      <a:noFill/>
                    </a:lnB>
                    <a:lnTlToBr>
                      <a:noFill/>
                    </a:lnTlToBr>
                    <a:lnBlToTr>
                      <a:noFill/>
                    </a:lnBlToTr>
                    <a:solidFill>
                      <a:schemeClr val="tx2"/>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69F5AE-F464-A500-E979-BBB1FCC982B8}"/>
              </a:ext>
            </a:extLst>
          </p:cNvPr>
          <p:cNvSpPr>
            <a:spLocks noGrp="1"/>
          </p:cNvSpPr>
          <p:nvPr>
            <p:ph idx="1"/>
          </p:nvPr>
        </p:nvSpPr>
        <p:spPr>
          <a:xfrm>
            <a:off x="907774" y="2606452"/>
            <a:ext cx="10376452" cy="3961858"/>
          </a:xfrm>
        </p:spPr>
        <p:txBody>
          <a:bodyPr anchor="t">
            <a:normAutofit/>
          </a:bodyPr>
          <a:lstStyle/>
          <a:p>
            <a:pPr algn="ctr"/>
            <a:r>
              <a:rPr lang="en-US" sz="4400" b="1" dirty="0">
                <a:solidFill>
                  <a:schemeClr val="tx2"/>
                </a:solidFill>
                <a:latin typeface="+mj-lt"/>
                <a:cs typeface="Calibri" panose="020F0502020204030204" pitchFamily="34" charset="0"/>
              </a:rPr>
              <a:t>LIFE EVENTS</a:t>
            </a:r>
            <a:endParaRPr lang="en-CA" sz="4400" b="1" dirty="0">
              <a:solidFill>
                <a:schemeClr val="tx2"/>
              </a:solidFill>
              <a:latin typeface="+mj-lt"/>
              <a:cs typeface="Calibri" panose="020F0502020204030204" pitchFamily="34" charset="0"/>
            </a:endParaRPr>
          </a:p>
        </p:txBody>
      </p:sp>
      <p:sp>
        <p:nvSpPr>
          <p:cNvPr id="5" name="TextBox 4">
            <a:extLst>
              <a:ext uri="{FF2B5EF4-FFF2-40B4-BE49-F238E27FC236}">
                <a16:creationId xmlns:a16="http://schemas.microsoft.com/office/drawing/2014/main" id="{2361E418-C2E0-4E38-7844-90FCC2397203}"/>
              </a:ext>
            </a:extLst>
          </p:cNvPr>
          <p:cNvSpPr txBox="1"/>
          <p:nvPr/>
        </p:nvSpPr>
        <p:spPr>
          <a:xfrm>
            <a:off x="58154" y="6488668"/>
            <a:ext cx="439152" cy="307777"/>
          </a:xfrm>
          <a:prstGeom prst="rect">
            <a:avLst/>
          </a:prstGeom>
          <a:noFill/>
        </p:spPr>
        <p:txBody>
          <a:bodyPr wrap="square">
            <a:spAutoFit/>
          </a:bodyPr>
          <a:lstStyle/>
          <a:p>
            <a:fld id="{58D6A472-03BF-41EA-BE50-B93F0B8C0F84}" type="slidenum">
              <a:rPr lang="en-GB" altLang="en-US" sz="1400" smtClean="0">
                <a:latin typeface="Calibri" panose="020F0502020204030204" pitchFamily="34" charset="0"/>
                <a:cs typeface="Calibri" panose="020F0502020204030204" pitchFamily="34" charset="0"/>
              </a:rPr>
              <a:pPr/>
              <a:t>70</a:t>
            </a:fld>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9300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585D5-616A-7991-EBE8-625720DC9436}"/>
              </a:ext>
            </a:extLst>
          </p:cNvPr>
          <p:cNvSpPr>
            <a:spLocks noGrp="1"/>
          </p:cNvSpPr>
          <p:nvPr>
            <p:ph type="title"/>
          </p:nvPr>
        </p:nvSpPr>
        <p:spPr>
          <a:xfrm>
            <a:off x="178903" y="0"/>
            <a:ext cx="8686800" cy="1143000"/>
          </a:xfrm>
        </p:spPr>
        <p:txBody>
          <a:bodyPr>
            <a:normAutofit/>
          </a:bodyPr>
          <a:lstStyle/>
          <a:p>
            <a:r>
              <a:rPr lang="en-US" sz="3600" b="1" dirty="0">
                <a:latin typeface="+mj-lt"/>
                <a:cs typeface="Calibri" panose="020F0502020204030204" pitchFamily="34" charset="0"/>
              </a:rPr>
              <a:t>Death of the Member</a:t>
            </a:r>
            <a:endParaRPr lang="en-CA" sz="3600" b="1" dirty="0">
              <a:latin typeface="+mj-lt"/>
              <a:cs typeface="Calibri" panose="020F0502020204030204" pitchFamily="34" charset="0"/>
            </a:endParaRPr>
          </a:p>
        </p:txBody>
      </p:sp>
      <p:sp>
        <p:nvSpPr>
          <p:cNvPr id="3" name="Content Placeholder 2">
            <a:extLst>
              <a:ext uri="{FF2B5EF4-FFF2-40B4-BE49-F238E27FC236}">
                <a16:creationId xmlns:a16="http://schemas.microsoft.com/office/drawing/2014/main" id="{D84447DB-FD39-21D2-3829-329FA8AFDC58}"/>
              </a:ext>
            </a:extLst>
          </p:cNvPr>
          <p:cNvSpPr>
            <a:spLocks noGrp="1"/>
          </p:cNvSpPr>
          <p:nvPr>
            <p:ph idx="1"/>
          </p:nvPr>
        </p:nvSpPr>
        <p:spPr>
          <a:xfrm>
            <a:off x="949186" y="1257300"/>
            <a:ext cx="10391361" cy="4716117"/>
          </a:xfrm>
        </p:spPr>
        <p:txBody>
          <a:bodyPr>
            <a:normAutofit/>
          </a:bodyPr>
          <a:lstStyle/>
          <a:p>
            <a:r>
              <a:rPr lang="en-US" sz="2400" dirty="0">
                <a:latin typeface="+mn-lt"/>
                <a:cs typeface="Calibri" panose="020F0502020204030204" pitchFamily="34" charset="0"/>
              </a:rPr>
              <a:t>Monthly pension benefits may continue after the member’s death depending on the pension option chosen at retirement. </a:t>
            </a:r>
          </a:p>
          <a:p>
            <a:endParaRPr lang="en-US" sz="2400" dirty="0">
              <a:latin typeface="+mn-lt"/>
              <a:cs typeface="Calibri" panose="020F0502020204030204" pitchFamily="34" charset="0"/>
            </a:endParaRPr>
          </a:p>
          <a:p>
            <a:pPr lvl="1">
              <a:lnSpc>
                <a:spcPct val="100000"/>
              </a:lnSpc>
              <a:buFont typeface="Calibri" panose="020F0502020204030204" pitchFamily="34" charset="0"/>
              <a:buChar char="‒"/>
            </a:pPr>
            <a:r>
              <a:rPr lang="en-US" sz="2400" dirty="0">
                <a:latin typeface="+mn-lt"/>
                <a:cs typeface="Calibri" panose="020F0502020204030204" pitchFamily="34" charset="0"/>
              </a:rPr>
              <a:t>Prompt notification of death will prevent pension overpayments which must be repaid</a:t>
            </a:r>
          </a:p>
          <a:p>
            <a:pPr lvl="1">
              <a:lnSpc>
                <a:spcPct val="150000"/>
              </a:lnSpc>
              <a:buFont typeface="Calibri" panose="020F0502020204030204" pitchFamily="34" charset="0"/>
              <a:buChar char="‒"/>
            </a:pPr>
            <a:r>
              <a:rPr lang="en-US" sz="2400" dirty="0">
                <a:latin typeface="+mn-lt"/>
                <a:cs typeface="Calibri" panose="020F0502020204030204" pitchFamily="34" charset="0"/>
              </a:rPr>
              <a:t>Update your beneficiary(</a:t>
            </a:r>
            <a:r>
              <a:rPr lang="en-US" sz="2400" dirty="0" err="1">
                <a:latin typeface="+mn-lt"/>
                <a:cs typeface="Calibri" panose="020F0502020204030204" pitchFamily="34" charset="0"/>
              </a:rPr>
              <a:t>ies</a:t>
            </a:r>
            <a:r>
              <a:rPr lang="en-US" sz="2400" dirty="0">
                <a:latin typeface="+mn-lt"/>
                <a:cs typeface="Calibri" panose="020F0502020204030204" pitchFamily="34" charset="0"/>
              </a:rPr>
              <a:t>)</a:t>
            </a:r>
          </a:p>
          <a:p>
            <a:pPr lvl="1">
              <a:lnSpc>
                <a:spcPct val="150000"/>
              </a:lnSpc>
              <a:buFont typeface="Calibri" panose="020F0502020204030204" pitchFamily="34" charset="0"/>
              <a:buChar char="‒"/>
            </a:pPr>
            <a:r>
              <a:rPr lang="en-US" sz="2400" dirty="0">
                <a:latin typeface="+mn-lt"/>
                <a:cs typeface="Calibri" panose="020F0502020204030204" pitchFamily="34" charset="0"/>
              </a:rPr>
              <a:t>COLA:</a:t>
            </a:r>
          </a:p>
          <a:p>
            <a:pPr lvl="2">
              <a:buFont typeface="Arial" panose="020B0604020202020204" pitchFamily="34" charset="0"/>
              <a:buChar char="•"/>
            </a:pPr>
            <a:r>
              <a:rPr lang="en-US" sz="2400" dirty="0">
                <a:latin typeface="+mn-lt"/>
                <a:cs typeface="Calibri" panose="020F0502020204030204" pitchFamily="34" charset="0"/>
              </a:rPr>
              <a:t>Partner/beneficiary is entitled to 2/3 of cumulative and future</a:t>
            </a:r>
          </a:p>
          <a:p>
            <a:pPr lvl="2">
              <a:buFont typeface="Arial" panose="020B0604020202020204" pitchFamily="34" charset="0"/>
              <a:buChar char="•"/>
            </a:pPr>
            <a:r>
              <a:rPr lang="en-US" sz="2400" dirty="0">
                <a:latin typeface="+mn-lt"/>
                <a:cs typeface="Calibri" panose="020F0502020204030204" pitchFamily="34" charset="0"/>
              </a:rPr>
              <a:t>Continues to be paid to partner/beneficiary until pension guarantee ends or death</a:t>
            </a:r>
          </a:p>
          <a:p>
            <a:pPr lvl="1">
              <a:buFont typeface="Arial" panose="020B0604020202020204" pitchFamily="34" charset="0"/>
              <a:buChar char="•"/>
            </a:pPr>
            <a:endParaRPr lang="en-US" sz="1000" dirty="0">
              <a:solidFill>
                <a:srgbClr val="202124"/>
              </a:solidFill>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000" dirty="0">
              <a:solidFill>
                <a:srgbClr val="202124"/>
              </a:solidFill>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000" dirty="0">
              <a:solidFill>
                <a:srgbClr val="202124"/>
              </a:solidFill>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000" dirty="0">
              <a:solidFill>
                <a:srgbClr val="202124"/>
              </a:solidFill>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000" dirty="0">
              <a:solidFill>
                <a:srgbClr val="202124"/>
              </a:solidFill>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000" dirty="0">
              <a:solidFill>
                <a:srgbClr val="202124"/>
              </a:solidFill>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000" dirty="0">
              <a:solidFill>
                <a:srgbClr val="202124"/>
              </a:solidFill>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000" dirty="0">
              <a:solidFill>
                <a:srgbClr val="202124"/>
              </a:solidFill>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000" dirty="0">
              <a:solidFill>
                <a:srgbClr val="202124"/>
              </a:solidFill>
              <a:latin typeface="Calibri" panose="020F0502020204030204" pitchFamily="34" charset="0"/>
              <a:cs typeface="Calibri" panose="020F0502020204030204" pitchFamily="34" charset="0"/>
            </a:endParaRPr>
          </a:p>
          <a:p>
            <a:pPr marL="457200" lvl="1" indent="0">
              <a:buNone/>
            </a:pPr>
            <a:endParaRPr lang="en-US" sz="1000" dirty="0">
              <a:solidFill>
                <a:srgbClr val="20212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16298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4B38-A438-D7BB-6962-FB9234A32075}"/>
              </a:ext>
            </a:extLst>
          </p:cNvPr>
          <p:cNvSpPr>
            <a:spLocks noGrp="1"/>
          </p:cNvSpPr>
          <p:nvPr>
            <p:ph type="title"/>
          </p:nvPr>
        </p:nvSpPr>
        <p:spPr>
          <a:xfrm>
            <a:off x="202095" y="152400"/>
            <a:ext cx="8686800" cy="914400"/>
          </a:xfrm>
        </p:spPr>
        <p:txBody>
          <a:bodyPr>
            <a:normAutofit/>
          </a:bodyPr>
          <a:lstStyle/>
          <a:p>
            <a:r>
              <a:rPr lang="en-US" sz="3600" b="1" dirty="0">
                <a:latin typeface="+mj-lt"/>
                <a:cs typeface="Calibri" panose="020F0502020204030204" pitchFamily="34" charset="0"/>
              </a:rPr>
              <a:t>Relationship Separation</a:t>
            </a:r>
            <a:endParaRPr lang="en-CA" sz="3600" b="1" dirty="0">
              <a:latin typeface="+mj-lt"/>
              <a:cs typeface="Calibri" panose="020F0502020204030204" pitchFamily="34" charset="0"/>
            </a:endParaRPr>
          </a:p>
        </p:txBody>
      </p:sp>
      <p:sp>
        <p:nvSpPr>
          <p:cNvPr id="3" name="Content Placeholder 2">
            <a:extLst>
              <a:ext uri="{FF2B5EF4-FFF2-40B4-BE49-F238E27FC236}">
                <a16:creationId xmlns:a16="http://schemas.microsoft.com/office/drawing/2014/main" id="{2D7529AF-2DCF-9890-F602-1F6567ECDB83}"/>
              </a:ext>
            </a:extLst>
          </p:cNvPr>
          <p:cNvSpPr>
            <a:spLocks noGrp="1"/>
          </p:cNvSpPr>
          <p:nvPr>
            <p:ph idx="1"/>
          </p:nvPr>
        </p:nvSpPr>
        <p:spPr>
          <a:xfrm>
            <a:off x="964096" y="1292087"/>
            <a:ext cx="10356574" cy="4876800"/>
          </a:xfrm>
        </p:spPr>
        <p:txBody>
          <a:bodyPr/>
          <a:lstStyle/>
          <a:p>
            <a:r>
              <a:rPr lang="en-US" altLang="en-US" b="0" dirty="0">
                <a:latin typeface="+mn-lt"/>
                <a:cs typeface="Calibri" panose="020F0502020204030204" pitchFamily="34" charset="0"/>
              </a:rPr>
              <a:t>The CSSB may be required to divide the pension earned during a marriage/common-law relationship UNLESS both parties agree in writing to not divide the pension.</a:t>
            </a:r>
          </a:p>
          <a:p>
            <a:pPr>
              <a:buSzPct val="99000"/>
            </a:pPr>
            <a:endParaRPr lang="en-US" altLang="en-US" b="0" dirty="0">
              <a:latin typeface="+mn-lt"/>
              <a:cs typeface="Calibri" panose="020F0502020204030204" pitchFamily="34" charset="0"/>
            </a:endParaRPr>
          </a:p>
          <a:p>
            <a:pPr>
              <a:buSzPct val="99000"/>
              <a:buFont typeface="Calibri" panose="020F0502020204030204" pitchFamily="34" charset="0"/>
              <a:buChar char="‒"/>
            </a:pPr>
            <a:r>
              <a:rPr lang="en-US" altLang="en-US" b="0" dirty="0">
                <a:latin typeface="+mn-lt"/>
                <a:cs typeface="Calibri" panose="020F0502020204030204" pitchFamily="34" charset="0"/>
              </a:rPr>
              <a:t>Date of physical separation determines the rules in effect</a:t>
            </a:r>
          </a:p>
          <a:p>
            <a:pPr>
              <a:buSzPct val="99000"/>
              <a:buFont typeface="Calibri" panose="020F0502020204030204" pitchFamily="34" charset="0"/>
              <a:buChar char="‒"/>
            </a:pPr>
            <a:r>
              <a:rPr lang="en-US" altLang="en-US" b="0" dirty="0">
                <a:latin typeface="+mn-lt"/>
                <a:cs typeface="Calibri" panose="020F0502020204030204" pitchFamily="34" charset="0"/>
              </a:rPr>
              <a:t>Court order or written agreement required for division</a:t>
            </a:r>
          </a:p>
          <a:p>
            <a:endParaRPr lang="en-CA" dirty="0"/>
          </a:p>
        </p:txBody>
      </p:sp>
      <p:sp>
        <p:nvSpPr>
          <p:cNvPr id="5" name="TextBox 4">
            <a:extLst>
              <a:ext uri="{FF2B5EF4-FFF2-40B4-BE49-F238E27FC236}">
                <a16:creationId xmlns:a16="http://schemas.microsoft.com/office/drawing/2014/main" id="{32B00355-F58C-4881-8E21-067BD54CF53D}"/>
              </a:ext>
            </a:extLst>
          </p:cNvPr>
          <p:cNvSpPr txBox="1"/>
          <p:nvPr/>
        </p:nvSpPr>
        <p:spPr>
          <a:xfrm>
            <a:off x="2245777" y="4611806"/>
            <a:ext cx="6006683" cy="954107"/>
          </a:xfrm>
          <a:prstGeom prst="rect">
            <a:avLst/>
          </a:prstGeom>
          <a:noFill/>
          <a:ln w="28575">
            <a:solidFill>
              <a:schemeClr val="accent2"/>
            </a:solidFill>
          </a:ln>
        </p:spPr>
        <p:txBody>
          <a:bodyPr wrap="square" rtlCol="0">
            <a:spAutoFit/>
          </a:bodyPr>
          <a:lstStyle/>
          <a:p>
            <a:pPr algn="ctr"/>
            <a:r>
              <a:rPr lang="en-US" sz="2800" b="1" i="1" dirty="0">
                <a:solidFill>
                  <a:schemeClr val="accent2"/>
                </a:solidFill>
                <a:cs typeface="Calibri" panose="020F0502020204030204" pitchFamily="34" charset="0"/>
              </a:rPr>
              <a:t>Relationship Separation </a:t>
            </a:r>
          </a:p>
          <a:p>
            <a:pPr algn="ctr"/>
            <a:r>
              <a:rPr lang="en-US" sz="2800" b="1" dirty="0">
                <a:solidFill>
                  <a:schemeClr val="accent2"/>
                </a:solidFill>
                <a:cs typeface="Calibri" panose="020F0502020204030204" pitchFamily="34" charset="0"/>
              </a:rPr>
              <a:t>video segment available</a:t>
            </a:r>
          </a:p>
        </p:txBody>
      </p:sp>
    </p:spTree>
    <p:extLst>
      <p:ext uri="{BB962C8B-B14F-4D97-AF65-F5344CB8AC3E}">
        <p14:creationId xmlns:p14="http://schemas.microsoft.com/office/powerpoint/2010/main" val="13984882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42461" y="0"/>
            <a:ext cx="9144000" cy="1143000"/>
          </a:xfrm>
        </p:spPr>
        <p:txBody>
          <a:bodyPr>
            <a:normAutofit/>
          </a:bodyPr>
          <a:lstStyle/>
          <a:p>
            <a:r>
              <a:rPr lang="en-US" altLang="en-US" sz="3600" b="1" dirty="0">
                <a:latin typeface="+mj-lt"/>
                <a:cs typeface="Calibri" panose="020F0502020204030204" pitchFamily="34" charset="0"/>
              </a:rPr>
              <a:t>Important Contacts</a:t>
            </a:r>
          </a:p>
        </p:txBody>
      </p:sp>
      <p:sp>
        <p:nvSpPr>
          <p:cNvPr id="313347" name="Rectangle 3"/>
          <p:cNvSpPr>
            <a:spLocks noGrp="1" noChangeArrowheads="1"/>
          </p:cNvSpPr>
          <p:nvPr>
            <p:ph type="body" idx="1"/>
          </p:nvPr>
        </p:nvSpPr>
        <p:spPr>
          <a:xfrm>
            <a:off x="706328" y="1385888"/>
            <a:ext cx="10779344" cy="4294902"/>
          </a:xfrm>
        </p:spPr>
        <p:txBody>
          <a:bodyPr>
            <a:normAutofit/>
          </a:bodyPr>
          <a:lstStyle/>
          <a:p>
            <a:pPr>
              <a:lnSpc>
                <a:spcPct val="120000"/>
              </a:lnSpc>
              <a:buFontTx/>
              <a:buNone/>
            </a:pPr>
            <a:r>
              <a:rPr lang="en-US" altLang="en-US" sz="2800" dirty="0">
                <a:latin typeface="+mn-lt"/>
                <a:cs typeface="Calibri" panose="020F0502020204030204" pitchFamily="34" charset="0"/>
              </a:rPr>
              <a:t>In planning for retirement, you may also wish to contact:</a:t>
            </a:r>
          </a:p>
          <a:p>
            <a:pPr>
              <a:lnSpc>
                <a:spcPct val="120000"/>
              </a:lnSpc>
              <a:buFontTx/>
              <a:buNone/>
            </a:pPr>
            <a:endParaRPr lang="en-US" altLang="en-US" sz="2800" dirty="0">
              <a:latin typeface="+mn-lt"/>
              <a:cs typeface="Calibri" panose="020F0502020204030204" pitchFamily="34" charset="0"/>
            </a:endParaRPr>
          </a:p>
          <a:p>
            <a:pPr marL="342900" indent="-342900">
              <a:lnSpc>
                <a:spcPct val="110000"/>
              </a:lnSpc>
              <a:buFont typeface="Arial" panose="020B0604020202020204" pitchFamily="34" charset="0"/>
              <a:buChar char="•"/>
            </a:pPr>
            <a:r>
              <a:rPr lang="en-US" altLang="en-US" sz="2800" dirty="0">
                <a:latin typeface="+mn-lt"/>
                <a:cs typeface="Calibri" panose="020F0502020204030204" pitchFamily="34" charset="0"/>
              </a:rPr>
              <a:t>Financial Advisor </a:t>
            </a:r>
          </a:p>
          <a:p>
            <a:pPr marL="342900" indent="-342900">
              <a:lnSpc>
                <a:spcPct val="100000"/>
              </a:lnSpc>
              <a:buFont typeface="Arial" panose="020B0604020202020204" pitchFamily="34" charset="0"/>
              <a:buChar char="•"/>
            </a:pPr>
            <a:r>
              <a:rPr lang="en-US" altLang="en-US" sz="2800" dirty="0">
                <a:latin typeface="+mn-lt"/>
                <a:cs typeface="Calibri" panose="020F0502020204030204" pitchFamily="34" charset="0"/>
              </a:rPr>
              <a:t>Employer </a:t>
            </a:r>
          </a:p>
          <a:p>
            <a:pPr marL="342900" indent="-342900">
              <a:lnSpc>
                <a:spcPct val="110000"/>
              </a:lnSpc>
              <a:buFont typeface="Arial" panose="020B0604020202020204" pitchFamily="34" charset="0"/>
              <a:buChar char="•"/>
            </a:pPr>
            <a:r>
              <a:rPr lang="en-US" altLang="en-US" sz="2800" dirty="0">
                <a:latin typeface="+mn-lt"/>
                <a:cs typeface="Calibri" panose="020F0502020204030204" pitchFamily="34" charset="0"/>
              </a:rPr>
              <a:t>Service Canada </a:t>
            </a:r>
          </a:p>
          <a:p>
            <a:pPr marL="342900" indent="-342900">
              <a:lnSpc>
                <a:spcPct val="100000"/>
              </a:lnSpc>
              <a:buFont typeface="Arial" panose="020B0604020202020204" pitchFamily="34" charset="0"/>
              <a:buChar char="•"/>
            </a:pPr>
            <a:r>
              <a:rPr lang="en-US" altLang="en-US" sz="2800" dirty="0">
                <a:latin typeface="+mn-lt"/>
                <a:cs typeface="Calibri" panose="020F0502020204030204" pitchFamily="34" charset="0"/>
              </a:rPr>
              <a:t>Health insurance provider</a:t>
            </a:r>
          </a:p>
        </p:txBody>
      </p:sp>
    </p:spTree>
    <p:extLst>
      <p:ext uri="{BB962C8B-B14F-4D97-AF65-F5344CB8AC3E}">
        <p14:creationId xmlns:p14="http://schemas.microsoft.com/office/powerpoint/2010/main" val="40499901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2247900" y="1371600"/>
            <a:ext cx="7810500" cy="4419600"/>
          </a:xfrm>
        </p:spPr>
        <p:txBody>
          <a:bodyPr/>
          <a:lstStyle/>
          <a:p>
            <a:pPr>
              <a:buFont typeface="Wingdings" panose="05000000000000000000" pitchFamily="2" charset="2"/>
              <a:buChar char="ü"/>
            </a:pPr>
            <a:endParaRPr lang="en-US" altLang="en-US" sz="1200" dirty="0">
              <a:latin typeface="Calibri" panose="020F0502020204030204" pitchFamily="34" charset="0"/>
              <a:cs typeface="Calibri" panose="020F0502020204030204" pitchFamily="34" charset="0"/>
            </a:endParaRPr>
          </a:p>
          <a:p>
            <a:endParaRPr lang="en-US" altLang="en-US" sz="1200" dirty="0">
              <a:latin typeface="Calibri" panose="020F0502020204030204" pitchFamily="34" charset="0"/>
              <a:cs typeface="Calibri" panose="020F0502020204030204" pitchFamily="34" charset="0"/>
            </a:endParaRPr>
          </a:p>
          <a:p>
            <a:endParaRPr lang="en-US" altLang="en-US" sz="2400" dirty="0"/>
          </a:p>
        </p:txBody>
      </p:sp>
      <p:sp>
        <p:nvSpPr>
          <p:cNvPr id="2" name="TextBox 1">
            <a:extLst>
              <a:ext uri="{FF2B5EF4-FFF2-40B4-BE49-F238E27FC236}">
                <a16:creationId xmlns:a16="http://schemas.microsoft.com/office/drawing/2014/main" id="{804A3CA3-CF4A-4F1E-79AC-E6EBF450A6AB}"/>
              </a:ext>
            </a:extLst>
          </p:cNvPr>
          <p:cNvSpPr txBox="1"/>
          <p:nvPr/>
        </p:nvSpPr>
        <p:spPr>
          <a:xfrm>
            <a:off x="6444714" y="2640170"/>
            <a:ext cx="3499386" cy="1046440"/>
          </a:xfrm>
          <a:prstGeom prst="rect">
            <a:avLst/>
          </a:prstGeom>
          <a:noFill/>
        </p:spPr>
        <p:txBody>
          <a:bodyPr wrap="square" rtlCol="0">
            <a:spAutoFit/>
          </a:bodyPr>
          <a:lstStyle/>
          <a:p>
            <a:r>
              <a:rPr lang="en-US" dirty="0">
                <a:highlight>
                  <a:srgbClr val="FFFF00"/>
                </a:highlight>
              </a:rPr>
              <a:t>New </a:t>
            </a:r>
            <a:r>
              <a:rPr lang="en-US" sz="4400" dirty="0">
                <a:highlight>
                  <a:srgbClr val="FFFF00"/>
                </a:highlight>
              </a:rPr>
              <a:t>screenshots</a:t>
            </a:r>
            <a:endParaRPr lang="en-US" dirty="0">
              <a:highlight>
                <a:srgbClr val="FFFF00"/>
              </a:highlight>
            </a:endParaRPr>
          </a:p>
        </p:txBody>
      </p:sp>
      <p:pic>
        <p:nvPicPr>
          <p:cNvPr id="4" name="Picture 3">
            <a:extLst>
              <a:ext uri="{FF2B5EF4-FFF2-40B4-BE49-F238E27FC236}">
                <a16:creationId xmlns:a16="http://schemas.microsoft.com/office/drawing/2014/main" id="{E50885D7-CFFC-5663-A328-E7DC1C3FE3A7}"/>
              </a:ext>
            </a:extLst>
          </p:cNvPr>
          <p:cNvPicPr>
            <a:picLocks noChangeAspect="1"/>
          </p:cNvPicPr>
          <p:nvPr/>
        </p:nvPicPr>
        <p:blipFill>
          <a:blip r:embed="rId3"/>
          <a:stretch>
            <a:fillRect/>
          </a:stretch>
        </p:blipFill>
        <p:spPr>
          <a:xfrm>
            <a:off x="644652" y="221431"/>
            <a:ext cx="9776308" cy="5569769"/>
          </a:xfrm>
          <a:prstGeom prst="rect">
            <a:avLst/>
          </a:prstGeom>
        </p:spPr>
      </p:pic>
      <p:sp>
        <p:nvSpPr>
          <p:cNvPr id="6" name="Oval 5">
            <a:extLst>
              <a:ext uri="{FF2B5EF4-FFF2-40B4-BE49-F238E27FC236}">
                <a16:creationId xmlns:a16="http://schemas.microsoft.com/office/drawing/2014/main" id="{61D2E4AD-F594-967C-1162-70156C045122}"/>
              </a:ext>
            </a:extLst>
          </p:cNvPr>
          <p:cNvSpPr/>
          <p:nvPr/>
        </p:nvSpPr>
        <p:spPr bwMode="auto">
          <a:xfrm>
            <a:off x="5734050" y="51515"/>
            <a:ext cx="838200" cy="68580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dirty="0">
              <a:latin typeface="Calibri" panose="020F0502020204030204" pitchFamily="34" charset="0"/>
            </a:endParaRPr>
          </a:p>
        </p:txBody>
      </p:sp>
    </p:spTree>
    <p:extLst>
      <p:ext uri="{BB962C8B-B14F-4D97-AF65-F5344CB8AC3E}">
        <p14:creationId xmlns:p14="http://schemas.microsoft.com/office/powerpoint/2010/main" val="21230341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A912AC-9FB0-A9D8-3D59-910AE8BFF122}"/>
              </a:ext>
            </a:extLst>
          </p:cNvPr>
          <p:cNvSpPr txBox="1"/>
          <p:nvPr/>
        </p:nvSpPr>
        <p:spPr>
          <a:xfrm>
            <a:off x="5907157" y="2405046"/>
            <a:ext cx="44197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accent2"/>
                </a:solidFill>
                <a:effectLst/>
                <a:uLnTx/>
                <a:uFillTx/>
                <a:ea typeface="+mn-ea"/>
                <a:cs typeface="+mn-cs"/>
              </a:rPr>
              <a:t>Online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accent2"/>
                </a:solidFill>
                <a:effectLst/>
                <a:uLnTx/>
                <a:uFillTx/>
                <a:ea typeface="+mn-ea"/>
                <a:cs typeface="+mn-cs"/>
              </a:rPr>
              <a:t>askus@cssb.mb.ca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accent2"/>
                </a:solidFill>
                <a:effectLst/>
                <a:uLnTx/>
                <a:uFillTx/>
                <a:ea typeface="+mn-ea"/>
                <a:cs typeface="+mn-cs"/>
              </a:rPr>
              <a:t>cssb.mb.ca</a:t>
            </a:r>
            <a:endParaRPr kumimoji="0" lang="en-CA" sz="3600" i="0" u="none" strike="noStrike" kern="1200" cap="none" spc="0" normalizeH="0" baseline="0" noProof="0" dirty="0">
              <a:ln>
                <a:noFill/>
              </a:ln>
              <a:solidFill>
                <a:schemeClr val="accent2"/>
              </a:solidFill>
              <a:effectLst/>
              <a:uLnTx/>
              <a:uFillTx/>
              <a:ea typeface="+mn-ea"/>
              <a:cs typeface="+mn-cs"/>
            </a:endParaRPr>
          </a:p>
        </p:txBody>
      </p:sp>
      <p:sp>
        <p:nvSpPr>
          <p:cNvPr id="16" name="Oval 15">
            <a:extLst>
              <a:ext uri="{FF2B5EF4-FFF2-40B4-BE49-F238E27FC236}">
                <a16:creationId xmlns:a16="http://schemas.microsoft.com/office/drawing/2014/main" id="{11DEE3C5-FDD3-07EB-CC3E-3FE373FB0DC9}"/>
              </a:ext>
            </a:extLst>
          </p:cNvPr>
          <p:cNvSpPr/>
          <p:nvPr/>
        </p:nvSpPr>
        <p:spPr>
          <a:xfrm>
            <a:off x="926860" y="1072312"/>
            <a:ext cx="4419795" cy="441979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FA5FBB8-FECF-DF2E-561D-57DF682B85D9}"/>
              </a:ext>
            </a:extLst>
          </p:cNvPr>
          <p:cNvSpPr txBox="1"/>
          <p:nvPr/>
        </p:nvSpPr>
        <p:spPr>
          <a:xfrm>
            <a:off x="292993" y="233895"/>
            <a:ext cx="6410686" cy="646331"/>
          </a:xfrm>
          <a:prstGeom prst="rect">
            <a:avLst/>
          </a:prstGeom>
          <a:noFill/>
        </p:spPr>
        <p:txBody>
          <a:bodyPr wrap="square">
            <a:spAutoFit/>
          </a:bodyPr>
          <a:lstStyle/>
          <a:p>
            <a:r>
              <a:rPr lang="en-US" altLang="en-US" sz="3600" b="1" dirty="0">
                <a:solidFill>
                  <a:schemeClr val="tx2"/>
                </a:solidFill>
                <a:latin typeface="+mj-lt"/>
                <a:cs typeface="Calibri" panose="020F0502020204030204" pitchFamily="34" charset="0"/>
              </a:rPr>
              <a:t>More information</a:t>
            </a:r>
            <a:endParaRPr lang="en-US" sz="3600" dirty="0">
              <a:solidFill>
                <a:schemeClr val="tx2"/>
              </a:solidFill>
            </a:endParaRPr>
          </a:p>
        </p:txBody>
      </p:sp>
    </p:spTree>
    <p:extLst>
      <p:ext uri="{BB962C8B-B14F-4D97-AF65-F5344CB8AC3E}">
        <p14:creationId xmlns:p14="http://schemas.microsoft.com/office/powerpoint/2010/main" val="39649462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A6B7-A48A-AA6E-9CD9-58000C8653A5}"/>
              </a:ext>
            </a:extLst>
          </p:cNvPr>
          <p:cNvSpPr>
            <a:spLocks noGrp="1"/>
          </p:cNvSpPr>
          <p:nvPr>
            <p:ph type="title"/>
          </p:nvPr>
        </p:nvSpPr>
        <p:spPr>
          <a:xfrm>
            <a:off x="142462" y="141560"/>
            <a:ext cx="11625470" cy="2438400"/>
          </a:xfrm>
        </p:spPr>
        <p:txBody>
          <a:bodyPr>
            <a:normAutofit fontScale="90000"/>
          </a:bodyPr>
          <a:lstStyle/>
          <a:p>
            <a:br>
              <a:rPr lang="en-US" b="0" dirty="0">
                <a:solidFill>
                  <a:srgbClr val="002060"/>
                </a:solidFill>
                <a:latin typeface="Calibri" panose="020F0502020204030204" pitchFamily="34" charset="0"/>
                <a:cs typeface="Calibri" panose="020F0502020204030204" pitchFamily="34" charset="0"/>
              </a:rPr>
            </a:br>
            <a:r>
              <a:rPr lang="en-US" sz="4000" b="1" dirty="0">
                <a:latin typeface="+mj-lt"/>
                <a:cs typeface="Calibri" panose="020F0502020204030204" pitchFamily="34" charset="0"/>
              </a:rPr>
              <a:t>Pre-Retirement Seminar Survey</a:t>
            </a:r>
            <a:br>
              <a:rPr lang="en-US" b="0" dirty="0">
                <a:latin typeface="+mj-lt"/>
                <a:cs typeface="Calibri" panose="020F0502020204030204" pitchFamily="34" charset="0"/>
              </a:rPr>
            </a:br>
            <a:br>
              <a:rPr lang="en-US" b="0" dirty="0">
                <a:latin typeface="+mj-lt"/>
                <a:cs typeface="Calibri" panose="020F0502020204030204" pitchFamily="34" charset="0"/>
              </a:rPr>
            </a:br>
            <a:r>
              <a:rPr lang="en-US" b="0" dirty="0">
                <a:latin typeface="+mj-lt"/>
                <a:cs typeface="Calibri" panose="020F0502020204030204" pitchFamily="34" charset="0"/>
              </a:rPr>
              <a:t>			</a:t>
            </a:r>
            <a:r>
              <a:rPr lang="en-US" b="0" dirty="0">
                <a:solidFill>
                  <a:schemeClr val="bg2"/>
                </a:solidFill>
                <a:latin typeface="+mn-lt"/>
                <a:cs typeface="Calibri" panose="020F0502020204030204" pitchFamily="34" charset="0"/>
              </a:rPr>
              <a:t>Your feedback is important!</a:t>
            </a:r>
            <a:br>
              <a:rPr lang="en-US" b="0" dirty="0">
                <a:solidFill>
                  <a:srgbClr val="003399"/>
                </a:solidFill>
                <a:latin typeface="Calibri" panose="020F0502020204030204" pitchFamily="34" charset="0"/>
                <a:cs typeface="Calibri" panose="020F0502020204030204" pitchFamily="34" charset="0"/>
              </a:rPr>
            </a:br>
            <a:br>
              <a:rPr lang="en-US" b="0" dirty="0">
                <a:solidFill>
                  <a:srgbClr val="003399"/>
                </a:solidFill>
                <a:latin typeface="Calibri" panose="020F0502020204030204" pitchFamily="34" charset="0"/>
                <a:cs typeface="Calibri" panose="020F0502020204030204" pitchFamily="34" charset="0"/>
              </a:rPr>
            </a:br>
            <a:endParaRPr lang="en-CA" b="0"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5AA781B-3AD4-236C-ED77-0EAC304E358D}"/>
              </a:ext>
            </a:extLst>
          </p:cNvPr>
          <p:cNvPicPr>
            <a:picLocks noChangeAspect="1"/>
          </p:cNvPicPr>
          <p:nvPr/>
        </p:nvPicPr>
        <p:blipFill>
          <a:blip r:embed="rId3"/>
          <a:stretch>
            <a:fillRect/>
          </a:stretch>
        </p:blipFill>
        <p:spPr>
          <a:xfrm>
            <a:off x="4843462" y="2176462"/>
            <a:ext cx="2505075" cy="2505075"/>
          </a:xfrm>
          <a:prstGeom prst="rect">
            <a:avLst/>
          </a:prstGeom>
        </p:spPr>
      </p:pic>
      <p:sp>
        <p:nvSpPr>
          <p:cNvPr id="15" name="TextBox 14">
            <a:extLst>
              <a:ext uri="{FF2B5EF4-FFF2-40B4-BE49-F238E27FC236}">
                <a16:creationId xmlns:a16="http://schemas.microsoft.com/office/drawing/2014/main" id="{D3517E0E-1883-1B68-BCE7-6CA739762FEE}"/>
              </a:ext>
            </a:extLst>
          </p:cNvPr>
          <p:cNvSpPr txBox="1"/>
          <p:nvPr/>
        </p:nvSpPr>
        <p:spPr>
          <a:xfrm>
            <a:off x="1577214" y="4992062"/>
            <a:ext cx="9852785" cy="861774"/>
          </a:xfrm>
          <a:prstGeom prst="rect">
            <a:avLst/>
          </a:prstGeom>
          <a:noFill/>
        </p:spPr>
        <p:txBody>
          <a:bodyPr wrap="square" rtlCol="0">
            <a:spAutoFit/>
          </a:bodyPr>
          <a:lstStyle/>
          <a:p>
            <a:r>
              <a:rPr lang="en-US" sz="3200" dirty="0">
                <a:solidFill>
                  <a:schemeClr val="bg2"/>
                </a:solidFill>
              </a:rPr>
              <a:t>https://www.surveymonkey.com/r/NBSBT5G</a:t>
            </a:r>
          </a:p>
          <a:p>
            <a:endParaRPr lang="en-US" dirty="0"/>
          </a:p>
        </p:txBody>
      </p:sp>
    </p:spTree>
    <p:extLst>
      <p:ext uri="{BB962C8B-B14F-4D97-AF65-F5344CB8AC3E}">
        <p14:creationId xmlns:p14="http://schemas.microsoft.com/office/powerpoint/2010/main" val="258638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385123" y="202915"/>
            <a:ext cx="10515600" cy="1073381"/>
          </a:xfrm>
        </p:spPr>
        <p:txBody>
          <a:bodyPr>
            <a:normAutofit/>
          </a:bodyPr>
          <a:lstStyle/>
          <a:p>
            <a:r>
              <a:rPr lang="en-US" altLang="en-US" sz="2800" b="1" dirty="0">
                <a:latin typeface="+mj-lt"/>
                <a:cs typeface="Calibri" panose="020F0502020204030204" pitchFamily="34" charset="0"/>
              </a:rPr>
              <a:t>Example - Calculate Best 5-Year Average Salary  </a:t>
            </a:r>
            <a:br>
              <a:rPr lang="en-US" altLang="en-US" sz="2800" b="1" dirty="0">
                <a:latin typeface="+mj-lt"/>
                <a:cs typeface="Calibri" panose="020F0502020204030204" pitchFamily="34" charset="0"/>
              </a:rPr>
            </a:br>
            <a:r>
              <a:rPr lang="en-US" altLang="en-US" sz="2800" b="1" dirty="0">
                <a:latin typeface="+mj-lt"/>
                <a:cs typeface="Calibri" panose="020F0502020204030204" pitchFamily="34" charset="0"/>
              </a:rPr>
              <a:t>at June 30, 2025</a:t>
            </a:r>
          </a:p>
        </p:txBody>
      </p:sp>
      <p:graphicFrame>
        <p:nvGraphicFramePr>
          <p:cNvPr id="327873" name="Group 193"/>
          <p:cNvGraphicFramePr>
            <a:graphicFrameLocks noGrp="1"/>
          </p:cNvGraphicFramePr>
          <p:nvPr>
            <p:ph idx="1"/>
            <p:extLst>
              <p:ext uri="{D42A27DB-BD31-4B8C-83A1-F6EECF244321}">
                <p14:modId xmlns:p14="http://schemas.microsoft.com/office/powerpoint/2010/main" val="1079508090"/>
              </p:ext>
            </p:extLst>
          </p:nvPr>
        </p:nvGraphicFramePr>
        <p:xfrm>
          <a:off x="838200" y="1350724"/>
          <a:ext cx="10515595" cy="4493981"/>
        </p:xfrm>
        <a:graphic>
          <a:graphicData uri="http://schemas.openxmlformats.org/drawingml/2006/table">
            <a:tbl>
              <a:tblPr/>
              <a:tblGrid>
                <a:gridCol w="1258276">
                  <a:extLst>
                    <a:ext uri="{9D8B030D-6E8A-4147-A177-3AD203B41FA5}">
                      <a16:colId xmlns:a16="http://schemas.microsoft.com/office/drawing/2014/main" val="20000"/>
                    </a:ext>
                  </a:extLst>
                </a:gridCol>
                <a:gridCol w="1258276">
                  <a:extLst>
                    <a:ext uri="{9D8B030D-6E8A-4147-A177-3AD203B41FA5}">
                      <a16:colId xmlns:a16="http://schemas.microsoft.com/office/drawing/2014/main" val="20001"/>
                    </a:ext>
                  </a:extLst>
                </a:gridCol>
                <a:gridCol w="1617784">
                  <a:extLst>
                    <a:ext uri="{9D8B030D-6E8A-4147-A177-3AD203B41FA5}">
                      <a16:colId xmlns:a16="http://schemas.microsoft.com/office/drawing/2014/main" val="20002"/>
                    </a:ext>
                  </a:extLst>
                </a:gridCol>
                <a:gridCol w="1617784">
                  <a:extLst>
                    <a:ext uri="{9D8B030D-6E8A-4147-A177-3AD203B41FA5}">
                      <a16:colId xmlns:a16="http://schemas.microsoft.com/office/drawing/2014/main" val="20003"/>
                    </a:ext>
                  </a:extLst>
                </a:gridCol>
                <a:gridCol w="1438030">
                  <a:extLst>
                    <a:ext uri="{9D8B030D-6E8A-4147-A177-3AD203B41FA5}">
                      <a16:colId xmlns:a16="http://schemas.microsoft.com/office/drawing/2014/main" val="20004"/>
                    </a:ext>
                  </a:extLst>
                </a:gridCol>
                <a:gridCol w="1617784">
                  <a:extLst>
                    <a:ext uri="{9D8B030D-6E8A-4147-A177-3AD203B41FA5}">
                      <a16:colId xmlns:a16="http://schemas.microsoft.com/office/drawing/2014/main" val="20005"/>
                    </a:ext>
                  </a:extLst>
                </a:gridCol>
                <a:gridCol w="1707661">
                  <a:extLst>
                    <a:ext uri="{9D8B030D-6E8A-4147-A177-3AD203B41FA5}">
                      <a16:colId xmlns:a16="http://schemas.microsoft.com/office/drawing/2014/main" val="20006"/>
                    </a:ext>
                  </a:extLst>
                </a:gridCol>
              </a:tblGrid>
              <a:tr h="1171201">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5000"/>
                        </a:spcBef>
                        <a:spcAft>
                          <a:spcPct val="0"/>
                        </a:spcAft>
                        <a:buClrTx/>
                        <a:buSzTx/>
                        <a:buFontTx/>
                        <a:buNone/>
                        <a:tabLst/>
                      </a:pPr>
                      <a:endParaRPr kumimoji="0" lang="en-US" altLang="en-US" sz="20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ct val="5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cs typeface="Calibri" panose="020F0502020204030204" pitchFamily="34" charset="0"/>
                        </a:rPr>
                        <a:t>Year</a:t>
                      </a:r>
                    </a:p>
                  </a:txBody>
                  <a:tcPr anchor="ctr" horzOverflow="overflow">
                    <a:lnL cap="flat">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5000"/>
                        </a:spcBef>
                        <a:spcAft>
                          <a:spcPct val="0"/>
                        </a:spcAft>
                        <a:buClrTx/>
                        <a:buSzTx/>
                        <a:buFontTx/>
                        <a:buNone/>
                        <a:tabLst/>
                      </a:pPr>
                      <a:endParaRPr kumimoji="0" lang="en-US" altLang="en-US" sz="20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ct val="5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cs typeface="Calibri" panose="020F0502020204030204" pitchFamily="34" charset="0"/>
                        </a:rPr>
                        <a:t>Actual Service</a:t>
                      </a:r>
                    </a:p>
                  </a:txBody>
                  <a:tcPr anchor="ct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5000"/>
                        </a:spcBef>
                        <a:spcAft>
                          <a:spcPct val="0"/>
                        </a:spcAft>
                        <a:buClrTx/>
                        <a:buSzTx/>
                        <a:buFontTx/>
                        <a:buNone/>
                        <a:tabLst/>
                      </a:pPr>
                      <a:endParaRPr kumimoji="0" lang="en-US" altLang="en-US" sz="20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base" latinLnBrk="0" hangingPunct="0">
                        <a:lnSpc>
                          <a:spcPct val="100000"/>
                        </a:lnSpc>
                        <a:spcBef>
                          <a:spcPct val="5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cs typeface="Calibri" panose="020F0502020204030204" pitchFamily="34" charset="0"/>
                        </a:rPr>
                        <a:t>Annual</a:t>
                      </a:r>
                    </a:p>
                    <a:p>
                      <a:pPr marL="0" marR="0" lvl="0" indent="0" algn="ctr" defTabSz="914400" rtl="0" eaLnBrk="0" fontAlgn="base" latinLnBrk="0" hangingPunct="0">
                        <a:lnSpc>
                          <a:spcPct val="100000"/>
                        </a:lnSpc>
                        <a:spcBef>
                          <a:spcPct val="5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cs typeface="Calibri" panose="020F0502020204030204" pitchFamily="34" charset="0"/>
                        </a:rPr>
                        <a:t>Salary</a:t>
                      </a:r>
                    </a:p>
                  </a:txBody>
                  <a:tcPr anchor="ct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5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cs typeface="Calibri" panose="020F0502020204030204" pitchFamily="34" charset="0"/>
                        </a:rPr>
                        <a:t>CPP</a:t>
                      </a:r>
                      <a:r>
                        <a:rPr kumimoji="0" lang="en-US" altLang="en-US" sz="2000" b="1" i="0" u="none" strike="noStrike" cap="none" normalizeH="0" baseline="0" dirty="0">
                          <a:ln>
                            <a:noFill/>
                          </a:ln>
                          <a:solidFill>
                            <a:schemeClr val="bg1"/>
                          </a:solidFill>
                          <a:effectLst/>
                          <a:latin typeface="+mn-lt"/>
                          <a:cs typeface="Calibri" panose="020F0502020204030204" pitchFamily="34" charset="0"/>
                        </a:rPr>
                        <a:t> </a:t>
                      </a:r>
                      <a:r>
                        <a:rPr kumimoji="0" lang="en-US" altLang="en-US" sz="1800" b="1" i="0" u="none" strike="noStrike" cap="none" normalizeH="0" baseline="0" dirty="0">
                          <a:ln>
                            <a:noFill/>
                          </a:ln>
                          <a:solidFill>
                            <a:schemeClr val="bg1"/>
                          </a:solidFill>
                          <a:effectLst/>
                          <a:latin typeface="+mn-lt"/>
                          <a:cs typeface="Calibri" panose="020F0502020204030204" pitchFamily="34" charset="0"/>
                        </a:rPr>
                        <a:t>Pensionable Salary</a:t>
                      </a:r>
                    </a:p>
                  </a:txBody>
                  <a:tcPr anchor="ctr" horzOverflow="overflow">
                    <a:lnL>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5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cs typeface="Calibri" panose="020F0502020204030204" pitchFamily="34" charset="0"/>
                        </a:rPr>
                        <a:t>Portion of Year Used</a:t>
                      </a:r>
                    </a:p>
                  </a:txBody>
                  <a:tcPr anchor="ctr"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5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cs typeface="Calibri" panose="020F0502020204030204" pitchFamily="34" charset="0"/>
                        </a:rPr>
                        <a:t>Portion of Salary Used</a:t>
                      </a:r>
                    </a:p>
                  </a:txBody>
                  <a:tcPr anchor="ctr" horzOverflow="overflow">
                    <a:lnL>
                      <a:noFill/>
                    </a:lnL>
                    <a:lnR>
                      <a:noFill/>
                    </a:lnR>
                    <a:lnT cap="flat">
                      <a:noFill/>
                    </a:lnT>
                    <a:lnB>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5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cs typeface="Calibri" panose="020F0502020204030204" pitchFamily="34" charset="0"/>
                        </a:rPr>
                        <a:t>CPP </a:t>
                      </a:r>
                      <a:r>
                        <a:rPr kumimoji="0" lang="en-US" altLang="en-US" sz="1800" b="1" i="0" u="none" strike="noStrike" cap="none" normalizeH="0" baseline="0" dirty="0">
                          <a:ln>
                            <a:noFill/>
                          </a:ln>
                          <a:solidFill>
                            <a:schemeClr val="bg1"/>
                          </a:solidFill>
                          <a:effectLst/>
                          <a:latin typeface="+mn-lt"/>
                          <a:cs typeface="Calibri" panose="020F0502020204030204" pitchFamily="34" charset="0"/>
                        </a:rPr>
                        <a:t>Pensionable Salary Used</a:t>
                      </a:r>
                    </a:p>
                  </a:txBody>
                  <a:tcPr anchor="ctr" horzOverflow="overflow">
                    <a:lnL>
                      <a:noFill/>
                    </a:lnL>
                    <a:lnR cap="flat">
                      <a:noFill/>
                    </a:lnR>
                    <a:lnT cap="flat">
                      <a:noFill/>
                    </a:lnT>
                    <a:lnB>
                      <a:noFill/>
                    </a:lnB>
                    <a:lnTlToBr>
                      <a:noFill/>
                    </a:lnTlToBr>
                    <a:lnBlToTr>
                      <a:noFill/>
                    </a:lnBlToTr>
                    <a:solidFill>
                      <a:schemeClr val="tx2"/>
                    </a:solidFill>
                  </a:tcPr>
                </a:tc>
                <a:extLst>
                  <a:ext uri="{0D108BD9-81ED-4DB2-BD59-A6C34878D82A}">
                    <a16:rowId xmlns:a16="http://schemas.microsoft.com/office/drawing/2014/main" val="10000"/>
                  </a:ext>
                </a:extLst>
              </a:tr>
              <a:tr h="4898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2025</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.5000</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$78,000</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$71,300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007657"/>
                          </a:solidFill>
                          <a:effectLst/>
                          <a:latin typeface="+mn-lt"/>
                          <a:cs typeface="Calibri" panose="020F0502020204030204" pitchFamily="34" charset="0"/>
                        </a:rPr>
                        <a:t>.5000</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007657"/>
                          </a:solidFill>
                          <a:effectLst/>
                          <a:latin typeface="+mn-lt"/>
                          <a:cs typeface="Calibri" panose="020F0502020204030204" pitchFamily="34" charset="0"/>
                        </a:rPr>
                        <a:t>$39,000</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007657"/>
                          </a:solidFill>
                          <a:effectLst/>
                          <a:latin typeface="+mn-lt"/>
                          <a:cs typeface="Calibri" panose="020F0502020204030204" pitchFamily="34" charset="0"/>
                        </a:rPr>
                        <a:t>$35,650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839905419"/>
                  </a:ext>
                </a:extLst>
              </a:tr>
              <a:tr h="4898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2024</a:t>
                      </a:r>
                    </a:p>
                  </a:txBody>
                  <a:tcPr anchor="ctr" horzOverflow="overflow">
                    <a:lnL cap="flat">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$75,000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$68,500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007657"/>
                          </a:solidFill>
                          <a:effectLst/>
                          <a:latin typeface="+mn-lt"/>
                          <a:cs typeface="Calibri" panose="020F0502020204030204" pitchFamily="34" charset="0"/>
                        </a:rPr>
                        <a:t>1.0000</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$75,000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$68,500</a:t>
                      </a:r>
                    </a:p>
                  </a:txBody>
                  <a:tcPr anchor="ctr" horzOverflow="overflow">
                    <a:lnL>
                      <a:noFill/>
                    </a:lnL>
                    <a:lnR cap="flat">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4898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2023</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$71,000</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$66,600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007657"/>
                          </a:solidFill>
                          <a:effectLst/>
                          <a:latin typeface="+mn-lt"/>
                          <a:cs typeface="Calibri" panose="020F0502020204030204" pitchFamily="34" charset="0"/>
                        </a:rPr>
                        <a:t>1.0000</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$71,000</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$66,600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89823">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2022</a:t>
                      </a:r>
                    </a:p>
                  </a:txBody>
                  <a:tcPr anchor="ctr" horzOverflow="overflow">
                    <a:lnL cap="flat">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$65,000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$64,900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007657"/>
                          </a:solidFill>
                          <a:effectLst/>
                          <a:latin typeface="+mn-lt"/>
                          <a:cs typeface="Calibri" panose="020F0502020204030204" pitchFamily="34" charset="0"/>
                        </a:rPr>
                        <a:t>1.0000</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$65,000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$64,900</a:t>
                      </a:r>
                    </a:p>
                  </a:txBody>
                  <a:tcPr anchor="ctr" horzOverflow="overflow">
                    <a:lnL>
                      <a:noFill/>
                    </a:lnL>
                    <a:lnR cap="flat">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454496">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2021</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$64,000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$61,600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007657"/>
                          </a:solidFill>
                          <a:effectLst/>
                          <a:latin typeface="+mn-lt"/>
                          <a:cs typeface="Calibri" panose="020F0502020204030204" pitchFamily="34" charset="0"/>
                        </a:rPr>
                        <a:t>1.0000</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$64,000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$61,600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54496">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2020</a:t>
                      </a:r>
                    </a:p>
                  </a:txBody>
                  <a:tcPr anchor="ctr" horzOverflow="overflow">
                    <a:lnL cap="flat">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1.0000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$60,000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$58,700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007657"/>
                          </a:solidFill>
                          <a:effectLst/>
                          <a:latin typeface="+mn-lt"/>
                          <a:cs typeface="Calibri" panose="020F0502020204030204" pitchFamily="34" charset="0"/>
                        </a:rPr>
                        <a:t>.5000</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007657"/>
                          </a:solidFill>
                          <a:effectLst/>
                          <a:latin typeface="+mn-lt"/>
                          <a:cs typeface="Calibri" panose="020F0502020204030204" pitchFamily="34" charset="0"/>
                        </a:rPr>
                        <a:t> $30,000</a:t>
                      </a:r>
                    </a:p>
                  </a:txBody>
                  <a:tcPr anchor="ctr" horzOverflow="overflow">
                    <a:lnL>
                      <a:noFill/>
                    </a:lnL>
                    <a:lnR>
                      <a:noFill/>
                    </a:lnR>
                    <a:lnT>
                      <a:noFill/>
                    </a:lnT>
                    <a:lnB>
                      <a:noFill/>
                    </a:lnB>
                    <a:lnTlToBr>
                      <a:noFill/>
                    </a:lnTlToBr>
                    <a:lnBlToTr>
                      <a:noFill/>
                    </a:lnBlToTr>
                    <a:solidFill>
                      <a:schemeClr val="bg2">
                        <a:lumMod val="20000"/>
                        <a:lumOff val="80000"/>
                      </a:schemeClr>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2"/>
                          </a:solidFill>
                          <a:effectLst/>
                          <a:latin typeface="+mn-lt"/>
                          <a:cs typeface="Calibri" panose="020F0502020204030204" pitchFamily="34" charset="0"/>
                        </a:rPr>
                        <a:t>  $29,350</a:t>
                      </a:r>
                    </a:p>
                  </a:txBody>
                  <a:tcPr anchor="ctr" horzOverflow="overflow">
                    <a:lnL>
                      <a:noFill/>
                    </a:lnL>
                    <a:lnR cap="flat">
                      <a:noFill/>
                    </a:lnR>
                    <a:lnT>
                      <a:noFill/>
                    </a:lnT>
                    <a:lnB>
                      <a:noFill/>
                    </a:lnB>
                    <a:lnTlToBr>
                      <a:noFill/>
                    </a:lnTlToBr>
                    <a:lnBlToTr>
                      <a:noFill/>
                    </a:lnBlToTr>
                    <a:solidFill>
                      <a:schemeClr val="bg2">
                        <a:lumMod val="20000"/>
                        <a:lumOff val="80000"/>
                      </a:schemeClr>
                    </a:solidFill>
                  </a:tcPr>
                </a:tc>
                <a:extLst>
                  <a:ext uri="{0D108BD9-81ED-4DB2-BD59-A6C34878D82A}">
                    <a16:rowId xmlns:a16="http://schemas.microsoft.com/office/drawing/2014/main" val="10005"/>
                  </a:ext>
                </a:extLst>
              </a:tr>
              <a:tr h="454496">
                <a:tc gridSpan="2">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Average</a:t>
                      </a:r>
                    </a:p>
                  </a:txBody>
                  <a:tcPr anchor="ctr" horzOverflow="overflow">
                    <a:lnL cap="flat">
                      <a:noFill/>
                    </a:lnL>
                    <a:lnR>
                      <a:noFill/>
                    </a:lnR>
                    <a:lnT>
                      <a:noFill/>
                    </a:lnT>
                    <a:lnB cap="flat">
                      <a:noFill/>
                    </a:lnB>
                    <a:lnTlToBr>
                      <a:noFill/>
                    </a:lnTlToBr>
                    <a:lnBlToTr>
                      <a:noFill/>
                    </a:lnBlToTr>
                    <a:solidFill>
                      <a:schemeClr val="tx2"/>
                    </a:solidFill>
                  </a:tcPr>
                </a:tc>
                <a:tc hMerge="1">
                  <a:txBody>
                    <a:bodyPr/>
                    <a:lstStyle/>
                    <a:p>
                      <a:endParaRPr lang="en-US"/>
                    </a:p>
                  </a:txBody>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5.0000</a:t>
                      </a:r>
                    </a:p>
                  </a:txBody>
                  <a:tcPr anchor="ct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$68,800</a:t>
                      </a:r>
                    </a:p>
                  </a:txBody>
                  <a:tcPr anchor="ctr" horzOverflow="overflow">
                    <a:lnL>
                      <a:noFill/>
                    </a:lnL>
                    <a:lnR>
                      <a:noFill/>
                    </a:lnR>
                    <a:lnT>
                      <a:noFill/>
                    </a:lnT>
                    <a:lnB cap="flat">
                      <a:noFill/>
                    </a:lnB>
                    <a:lnTlToBr>
                      <a:noFill/>
                    </a:lnTlToBr>
                    <a:lnBlToTr>
                      <a:noFill/>
                    </a:lnBlToTr>
                    <a:solidFill>
                      <a:schemeClr val="tx2"/>
                    </a:solidFill>
                  </a:tcPr>
                </a:tc>
                <a:tc>
                  <a:txBody>
                    <a:bodyPr/>
                    <a:lstStyle>
                      <a:lvl1pPr>
                        <a:spcBef>
                          <a:spcPct val="20000"/>
                        </a:spcBef>
                        <a:defRPr sz="2400" b="1">
                          <a:solidFill>
                            <a:schemeClr val="tx1"/>
                          </a:solidFill>
                          <a:latin typeface="Calibri" pitchFamily="34" charset="0"/>
                        </a:defRPr>
                      </a:lvl1pPr>
                      <a:lvl2pPr>
                        <a:spcBef>
                          <a:spcPct val="20000"/>
                        </a:spcBef>
                        <a:defRPr sz="2400" b="1">
                          <a:solidFill>
                            <a:schemeClr val="tx1"/>
                          </a:solidFill>
                          <a:latin typeface="Calibri" pitchFamily="34" charset="0"/>
                        </a:defRPr>
                      </a:lvl2pPr>
                      <a:lvl3pPr>
                        <a:spcBef>
                          <a:spcPct val="20000"/>
                        </a:spcBef>
                        <a:defRPr sz="2400" b="1">
                          <a:solidFill>
                            <a:schemeClr val="tx1"/>
                          </a:solidFill>
                          <a:latin typeface="Calibri" pitchFamily="34" charset="0"/>
                        </a:defRPr>
                      </a:lvl3pPr>
                      <a:lvl4pPr>
                        <a:spcBef>
                          <a:spcPct val="20000"/>
                        </a:spcBef>
                        <a:defRPr sz="2400" b="1">
                          <a:solidFill>
                            <a:schemeClr val="tx1"/>
                          </a:solidFill>
                          <a:latin typeface="Calibri" pitchFamily="34" charset="0"/>
                        </a:defRPr>
                      </a:lvl4pPr>
                      <a:lvl5pPr>
                        <a:spcBef>
                          <a:spcPct val="20000"/>
                        </a:spcBef>
                        <a:defRPr sz="2400" b="1">
                          <a:solidFill>
                            <a:schemeClr val="tx1"/>
                          </a:solidFill>
                          <a:latin typeface="Calibri" pitchFamily="34" charset="0"/>
                        </a:defRPr>
                      </a:lvl5pPr>
                      <a:lvl6pPr eaLnBrk="0" fontAlgn="base" hangingPunct="0">
                        <a:spcBef>
                          <a:spcPct val="20000"/>
                        </a:spcBef>
                        <a:spcAft>
                          <a:spcPct val="0"/>
                        </a:spcAft>
                        <a:defRPr sz="2400" b="1">
                          <a:solidFill>
                            <a:schemeClr val="tx1"/>
                          </a:solidFill>
                          <a:latin typeface="Calibri" pitchFamily="34" charset="0"/>
                        </a:defRPr>
                      </a:lvl6pPr>
                      <a:lvl7pPr eaLnBrk="0" fontAlgn="base" hangingPunct="0">
                        <a:spcBef>
                          <a:spcPct val="20000"/>
                        </a:spcBef>
                        <a:spcAft>
                          <a:spcPct val="0"/>
                        </a:spcAft>
                        <a:defRPr sz="2400" b="1">
                          <a:solidFill>
                            <a:schemeClr val="tx1"/>
                          </a:solidFill>
                          <a:latin typeface="Calibri" pitchFamily="34" charset="0"/>
                        </a:defRPr>
                      </a:lvl7pPr>
                      <a:lvl8pPr eaLnBrk="0" fontAlgn="base" hangingPunct="0">
                        <a:spcBef>
                          <a:spcPct val="20000"/>
                        </a:spcBef>
                        <a:spcAft>
                          <a:spcPct val="0"/>
                        </a:spcAft>
                        <a:defRPr sz="2400" b="1">
                          <a:solidFill>
                            <a:schemeClr val="tx1"/>
                          </a:solidFill>
                          <a:latin typeface="Calibri" pitchFamily="34" charset="0"/>
                        </a:defRPr>
                      </a:lvl8pPr>
                      <a:lvl9pPr eaLnBrk="0" fontAlgn="base" hangingPunct="0">
                        <a:spcBef>
                          <a:spcPct val="20000"/>
                        </a:spcBef>
                        <a:spcAft>
                          <a:spcPct val="0"/>
                        </a:spcAft>
                        <a:defRPr sz="2400" b="1">
                          <a:solidFill>
                            <a:schemeClr val="tx1"/>
                          </a:solidFill>
                          <a:latin typeface="Calibri" pitchFamily="34"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$65,320</a:t>
                      </a:r>
                    </a:p>
                  </a:txBody>
                  <a:tcPr anchor="ctr" horzOverflow="overflow">
                    <a:lnL>
                      <a:noFill/>
                    </a:lnL>
                    <a:lnR cap="flat">
                      <a:noFill/>
                    </a:lnR>
                    <a:lnT>
                      <a:noFill/>
                    </a:lnT>
                    <a:lnB cap="flat">
                      <a:noFill/>
                    </a:lnB>
                    <a:lnTlToBr>
                      <a:noFill/>
                    </a:lnTlToBr>
                    <a:lnBlToTr>
                      <a:noFill/>
                    </a:lnBlToTr>
                    <a:solidFill>
                      <a:schemeClr val="tx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35968E-85BD-7640-DBFD-F3219FC95324}"/>
              </a:ext>
            </a:extLst>
          </p:cNvPr>
          <p:cNvSpPr txBox="1"/>
          <p:nvPr/>
        </p:nvSpPr>
        <p:spPr>
          <a:xfrm>
            <a:off x="194267" y="120245"/>
            <a:ext cx="71628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600" b="1" dirty="0">
                <a:solidFill>
                  <a:schemeClr val="tx2"/>
                </a:solidFill>
                <a:latin typeface="+mj-lt"/>
                <a:cs typeface="Helvetica" panose="020B0604020202020204" pitchFamily="34" charset="0"/>
              </a:rPr>
              <a:t>Y</a:t>
            </a:r>
            <a:r>
              <a:rPr kumimoji="0" lang="en-CA" sz="3600" b="1" i="0" u="none" strike="noStrike" kern="1200" cap="none" spc="0" normalizeH="0" baseline="0" noProof="0" dirty="0">
                <a:ln>
                  <a:noFill/>
                </a:ln>
                <a:solidFill>
                  <a:schemeClr val="tx2"/>
                </a:solidFill>
                <a:effectLst/>
                <a:uLnTx/>
                <a:uFillTx/>
                <a:latin typeface="+mj-lt"/>
                <a:ea typeface="+mn-ea"/>
                <a:cs typeface="Helvetica" panose="020B0604020202020204" pitchFamily="34" charset="0"/>
              </a:rPr>
              <a:t>our Pension </a:t>
            </a:r>
            <a:r>
              <a:rPr lang="en-CA" sz="3600" b="1" dirty="0">
                <a:solidFill>
                  <a:schemeClr val="tx2"/>
                </a:solidFill>
                <a:latin typeface="+mj-lt"/>
                <a:cs typeface="Helvetica" panose="020B0604020202020204" pitchFamily="34" charset="0"/>
              </a:rPr>
              <a:t>F</a:t>
            </a:r>
            <a:r>
              <a:rPr kumimoji="0" lang="en-CA" sz="3600" b="1" i="0" u="none" strike="noStrike" kern="1200" cap="none" spc="0" normalizeH="0" baseline="0" noProof="0" dirty="0" err="1">
                <a:ln>
                  <a:noFill/>
                </a:ln>
                <a:solidFill>
                  <a:schemeClr val="tx2"/>
                </a:solidFill>
                <a:effectLst/>
                <a:uLnTx/>
                <a:uFillTx/>
                <a:latin typeface="+mj-lt"/>
                <a:ea typeface="+mn-ea"/>
                <a:cs typeface="Helvetica" panose="020B0604020202020204" pitchFamily="34" charset="0"/>
              </a:rPr>
              <a:t>ormula</a:t>
            </a:r>
            <a:r>
              <a:rPr kumimoji="0" lang="en-CA" sz="3600" b="1" i="0" u="none" strike="noStrike" kern="1200" cap="none" spc="0" normalizeH="0" baseline="0" noProof="0" dirty="0">
                <a:ln>
                  <a:noFill/>
                </a:ln>
                <a:solidFill>
                  <a:schemeClr val="tx2"/>
                </a:solidFill>
                <a:effectLst/>
                <a:uLnTx/>
                <a:uFillTx/>
                <a:latin typeface="+mj-lt"/>
                <a:ea typeface="+mn-ea"/>
                <a:cs typeface="Helvetica" panose="020B0604020202020204" pitchFamily="34" charset="0"/>
              </a:rPr>
              <a:t> </a:t>
            </a:r>
          </a:p>
        </p:txBody>
      </p:sp>
      <p:pic>
        <p:nvPicPr>
          <p:cNvPr id="14" name="Picture 13">
            <a:extLst>
              <a:ext uri="{FF2B5EF4-FFF2-40B4-BE49-F238E27FC236}">
                <a16:creationId xmlns:a16="http://schemas.microsoft.com/office/drawing/2014/main" id="{5D5E3164-A155-3D26-0D22-F33566CFF4AB}"/>
              </a:ext>
            </a:extLst>
          </p:cNvPr>
          <p:cNvPicPr>
            <a:picLocks noChangeAspect="1"/>
          </p:cNvPicPr>
          <p:nvPr/>
        </p:nvPicPr>
        <p:blipFill rotWithShape="1">
          <a:blip r:embed="rId3">
            <a:extLst>
              <a:ext uri="{28A0092B-C50C-407E-A947-70E740481C1C}">
                <a14:useLocalDpi xmlns:a14="http://schemas.microsoft.com/office/drawing/2010/main" val="0"/>
              </a:ext>
            </a:extLst>
          </a:blip>
          <a:srcRect b="40471"/>
          <a:stretch/>
        </p:blipFill>
        <p:spPr bwMode="auto">
          <a:xfrm>
            <a:off x="2514599" y="1319757"/>
            <a:ext cx="7162801" cy="4648557"/>
          </a:xfrm>
          <a:prstGeom prst="rect">
            <a:avLst/>
          </a:prstGeom>
          <a:noFill/>
          <a:ln>
            <a:noFill/>
          </a:ln>
        </p:spPr>
      </p:pic>
      <p:sp>
        <p:nvSpPr>
          <p:cNvPr id="5" name="TextBox 4">
            <a:extLst>
              <a:ext uri="{FF2B5EF4-FFF2-40B4-BE49-F238E27FC236}">
                <a16:creationId xmlns:a16="http://schemas.microsoft.com/office/drawing/2014/main" id="{DCE4CC94-A5C6-06FB-9375-05BACAAF19B4}"/>
              </a:ext>
            </a:extLst>
          </p:cNvPr>
          <p:cNvSpPr txBox="1"/>
          <p:nvPr/>
        </p:nvSpPr>
        <p:spPr>
          <a:xfrm>
            <a:off x="2046884" y="5774004"/>
            <a:ext cx="4542740" cy="830997"/>
          </a:xfrm>
          <a:prstGeom prst="rect">
            <a:avLst/>
          </a:prstGeom>
          <a:noFill/>
          <a:ln w="28575">
            <a:solidFill>
              <a:schemeClr val="accent2"/>
            </a:solidFill>
          </a:ln>
        </p:spPr>
        <p:txBody>
          <a:bodyPr wrap="square" rtlCol="0">
            <a:spAutoFit/>
          </a:bodyPr>
          <a:lstStyle/>
          <a:p>
            <a:pPr algn="ctr"/>
            <a:r>
              <a:rPr lang="en-US" sz="2400" b="1" i="1" dirty="0">
                <a:solidFill>
                  <a:schemeClr val="accent2"/>
                </a:solidFill>
                <a:cs typeface="Calibri" panose="020F0502020204030204" pitchFamily="34" charset="0"/>
              </a:rPr>
              <a:t>Pension Calculation </a:t>
            </a:r>
          </a:p>
          <a:p>
            <a:pPr algn="ctr"/>
            <a:r>
              <a:rPr lang="en-US" sz="2400" b="1" dirty="0">
                <a:solidFill>
                  <a:schemeClr val="accent2"/>
                </a:solidFill>
                <a:cs typeface="Calibri" panose="020F0502020204030204" pitchFamily="34" charset="0"/>
              </a:rPr>
              <a:t>video segment available</a:t>
            </a:r>
          </a:p>
        </p:txBody>
      </p:sp>
    </p:spTree>
    <p:extLst>
      <p:ext uri="{BB962C8B-B14F-4D97-AF65-F5344CB8AC3E}">
        <p14:creationId xmlns:p14="http://schemas.microsoft.com/office/powerpoint/2010/main" val="3956444596"/>
      </p:ext>
    </p:extLst>
  </p:cSld>
  <p:clrMapOvr>
    <a:masterClrMapping/>
  </p:clrMapOvr>
</p:sld>
</file>

<file path=ppt/theme/theme1.xml><?xml version="1.0" encoding="utf-8"?>
<a:theme xmlns:a="http://schemas.openxmlformats.org/drawingml/2006/main" name="Office Theme">
  <a:themeElements>
    <a:clrScheme name="CSSB 1">
      <a:dk1>
        <a:srgbClr val="000000"/>
      </a:dk1>
      <a:lt1>
        <a:srgbClr val="FFFFFF"/>
      </a:lt1>
      <a:dk2>
        <a:srgbClr val="07857E"/>
      </a:dk2>
      <a:lt2>
        <a:srgbClr val="6F5F5E"/>
      </a:lt2>
      <a:accent1>
        <a:srgbClr val="07857E"/>
      </a:accent1>
      <a:accent2>
        <a:srgbClr val="6A1D3B"/>
      </a:accent2>
      <a:accent3>
        <a:srgbClr val="6E5E5E"/>
      </a:accent3>
      <a:accent4>
        <a:srgbClr val="36506A"/>
      </a:accent4>
      <a:accent5>
        <a:srgbClr val="529FAD"/>
      </a:accent5>
      <a:accent6>
        <a:srgbClr val="A4A4A4"/>
      </a:accent6>
      <a:hlink>
        <a:srgbClr val="0563C1"/>
      </a:hlink>
      <a:folHlink>
        <a:srgbClr val="954F72"/>
      </a:folHlink>
    </a:clrScheme>
    <a:fontScheme name="Custom 2">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1916</TotalTime>
  <Words>16027</Words>
  <Application>Microsoft Office PowerPoint</Application>
  <PresentationFormat>Widescreen</PresentationFormat>
  <Paragraphs>1554</Paragraphs>
  <Slides>76</Slides>
  <Notes>67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76</vt:i4>
      </vt:variant>
    </vt:vector>
  </HeadingPairs>
  <TitlesOfParts>
    <vt:vector size="89" baseType="lpstr">
      <vt:lpstr>-apple-system</vt:lpstr>
      <vt:lpstr>Aptos</vt:lpstr>
      <vt:lpstr>Arial</vt:lpstr>
      <vt:lpstr>Arial Unicode MS</vt:lpstr>
      <vt:lpstr>Calibri</vt:lpstr>
      <vt:lpstr>Helvetica</vt:lpstr>
      <vt:lpstr>Monotype Sorts</vt:lpstr>
      <vt:lpstr>Times New Roman</vt:lpstr>
      <vt:lpstr>Univers</vt:lpstr>
      <vt:lpstr>Univers LT Std 45 Light</vt:lpstr>
      <vt:lpstr>Univers LT Std 55</vt:lpstr>
      <vt:lpstr>Wingdings</vt:lpstr>
      <vt:lpstr>Office Theme</vt:lpstr>
      <vt:lpstr>Pre-Retirement Seminar </vt:lpstr>
      <vt:lpstr>Overview</vt:lpstr>
      <vt:lpstr>Civil Service Superannuation Pension</vt:lpstr>
      <vt:lpstr>Pension Depends on Service</vt:lpstr>
      <vt:lpstr>Service Example</vt:lpstr>
      <vt:lpstr>Pension Depends on Earnings</vt:lpstr>
      <vt:lpstr>Example - Calculate Best 5-Year Average Salary  at December 31, 2025</vt:lpstr>
      <vt:lpstr>Example - Calculate Best 5-Year Average Salary   at June 30, 2025</vt:lpstr>
      <vt:lpstr>PowerPoint Presentation</vt:lpstr>
      <vt:lpstr>Example - Pension Calculation</vt:lpstr>
      <vt:lpstr>PowerPoint Presentation</vt:lpstr>
      <vt:lpstr>Retire with an unreduced pension</vt:lpstr>
      <vt:lpstr>Retire with a reduced pension: 10 or more years of qualifying service</vt:lpstr>
      <vt:lpstr>Retire with a reduced pension: Less than 10 years of qualifying service</vt:lpstr>
      <vt:lpstr> </vt:lpstr>
      <vt:lpstr>Service and Earnings</vt:lpstr>
      <vt:lpstr>Increasing Pensionable Earnings: Vacation Days</vt:lpstr>
      <vt:lpstr>Example - Calculate Best 5-Year Average Salary at December 31, 2025</vt:lpstr>
      <vt:lpstr>Example - Pension Calculation - 50 Vacation Days</vt:lpstr>
      <vt:lpstr>Example - Calculate Best 5-Year Average Salary at June 30, 2025</vt:lpstr>
      <vt:lpstr>Increasing Pensionable Service</vt:lpstr>
      <vt:lpstr>Special Service Buy Back</vt:lpstr>
      <vt:lpstr>Special Service Buy Back</vt:lpstr>
      <vt:lpstr>Online Services SSBB Estimator</vt:lpstr>
      <vt:lpstr>Service Purchase Payment Options</vt:lpstr>
      <vt:lpstr>PENSION OPTIONS</vt:lpstr>
      <vt:lpstr>Pension Options</vt:lpstr>
      <vt:lpstr>Lifetime </vt:lpstr>
      <vt:lpstr>Minimum 10 or 15-Year </vt:lpstr>
      <vt:lpstr>1/2 to Survivor</vt:lpstr>
      <vt:lpstr>2/3 to Survivor</vt:lpstr>
      <vt:lpstr>Full to Survivor</vt:lpstr>
      <vt:lpstr>Sample cost to provide pension options</vt:lpstr>
      <vt:lpstr>INTEGRATION OPTION </vt:lpstr>
      <vt:lpstr>Integration Option – How it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Integration Option – Points to Consider</vt:lpstr>
      <vt:lpstr>Alternative Transfer Option</vt:lpstr>
      <vt:lpstr>LIFE AND DEPENDENTS INSURANCE  </vt:lpstr>
      <vt:lpstr>Life Insurance in retirement</vt:lpstr>
      <vt:lpstr>Coverage Changes</vt:lpstr>
      <vt:lpstr>Dependents Insurance in retirement</vt:lpstr>
      <vt:lpstr>Online Services Dashboard</vt:lpstr>
      <vt:lpstr>Waiver of Premiums &amp; Conversion</vt:lpstr>
      <vt:lpstr>Advance payment due to terminal illness</vt:lpstr>
      <vt:lpstr>PowerPoint Presentation</vt:lpstr>
      <vt:lpstr> cssb.mb.ca</vt:lpstr>
      <vt:lpstr>Online Services Pension Estimate</vt:lpstr>
      <vt:lpstr>Online Services Pension Estimate</vt:lpstr>
      <vt:lpstr>Online Services Pension Estimate</vt:lpstr>
      <vt:lpstr>PowerPoint Presentation</vt:lpstr>
      <vt:lpstr>Key Decisions</vt:lpstr>
      <vt:lpstr>Retirement Forms</vt:lpstr>
      <vt:lpstr>Complete Retirement Forms Online </vt:lpstr>
      <vt:lpstr>Complete Retirement Forms Online </vt:lpstr>
      <vt:lpstr>Complete Retirement Forms Online </vt:lpstr>
      <vt:lpstr>Complete Retirement Forms Online </vt:lpstr>
      <vt:lpstr>What to expect after you start your pension</vt:lpstr>
      <vt:lpstr>PowerPoint Presentation</vt:lpstr>
      <vt:lpstr>Pension Payments – Interim payment</vt:lpstr>
      <vt:lpstr>Cost-of-Living Adjustment (COLA)</vt:lpstr>
      <vt:lpstr>Cost-of-Living Adjustment (COLA)</vt:lpstr>
      <vt:lpstr>Income Tax Changes</vt:lpstr>
      <vt:lpstr>PowerPoint Presentation</vt:lpstr>
      <vt:lpstr>Death of the Member</vt:lpstr>
      <vt:lpstr>Relationship Separation</vt:lpstr>
      <vt:lpstr>Important Contacts</vt:lpstr>
      <vt:lpstr>PowerPoint Presentation</vt:lpstr>
      <vt:lpstr>PowerPoint Presentation</vt:lpstr>
      <vt:lpstr> Pre-Retirement Seminar Survey     Your feedback is important!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Black</dc:creator>
  <cp:lastModifiedBy>Marcia Lafantaisie</cp:lastModifiedBy>
  <cp:revision>96</cp:revision>
  <cp:lastPrinted>2024-09-12T20:29:30Z</cp:lastPrinted>
  <dcterms:created xsi:type="dcterms:W3CDTF">2024-06-11T15:25:14Z</dcterms:created>
  <dcterms:modified xsi:type="dcterms:W3CDTF">2025-02-14T16:45:26Z</dcterms:modified>
</cp:coreProperties>
</file>